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3" r:id="rId4"/>
  </p:sldMasterIdLst>
  <p:notesMasterIdLst>
    <p:notesMasterId r:id="rId40"/>
  </p:notesMasterIdLst>
  <p:sldIdLst>
    <p:sldId id="256" r:id="rId5"/>
    <p:sldId id="643" r:id="rId6"/>
    <p:sldId id="693" r:id="rId7"/>
    <p:sldId id="668" r:id="rId8"/>
    <p:sldId id="669" r:id="rId9"/>
    <p:sldId id="670" r:id="rId10"/>
    <p:sldId id="671" r:id="rId11"/>
    <p:sldId id="672" r:id="rId12"/>
    <p:sldId id="673" r:id="rId13"/>
    <p:sldId id="676" r:id="rId14"/>
    <p:sldId id="675" r:id="rId15"/>
    <p:sldId id="678" r:id="rId16"/>
    <p:sldId id="679" r:id="rId17"/>
    <p:sldId id="680" r:id="rId18"/>
    <p:sldId id="677" r:id="rId19"/>
    <p:sldId id="681" r:id="rId20"/>
    <p:sldId id="682" r:id="rId21"/>
    <p:sldId id="683" r:id="rId22"/>
    <p:sldId id="684" r:id="rId23"/>
    <p:sldId id="685" r:id="rId24"/>
    <p:sldId id="688" r:id="rId25"/>
    <p:sldId id="689" r:id="rId26"/>
    <p:sldId id="686" r:id="rId27"/>
    <p:sldId id="687" r:id="rId28"/>
    <p:sldId id="691" r:id="rId29"/>
    <p:sldId id="692" r:id="rId30"/>
    <p:sldId id="695" r:id="rId31"/>
    <p:sldId id="696" r:id="rId32"/>
    <p:sldId id="697" r:id="rId33"/>
    <p:sldId id="699" r:id="rId34"/>
    <p:sldId id="694" r:id="rId35"/>
    <p:sldId id="700" r:id="rId36"/>
    <p:sldId id="702" r:id="rId37"/>
    <p:sldId id="701" r:id="rId38"/>
    <p:sldId id="338" r:id="rId39"/>
  </p:sldIdLst>
  <p:sldSz cx="9144000" cy="6858000" type="screen4x3"/>
  <p:notesSz cx="6788150" cy="9923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eta Sabrina" initials="GS" lastIdx="1" clrIdx="0">
    <p:extLst>
      <p:ext uri="{19B8F6BF-5375-455C-9EA6-DF929625EA0E}">
        <p15:presenceInfo xmlns:p15="http://schemas.microsoft.com/office/powerpoint/2012/main" userId="S::SGaeta@ispettorato.gov.it::63aa83cf-9222-4296-a0fe-77afcb7912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82" autoAdjust="0"/>
  </p:normalViewPr>
  <p:slideViewPr>
    <p:cSldViewPr snapToGrid="0">
      <p:cViewPr varScale="1">
        <p:scale>
          <a:sx n="78" d="100"/>
          <a:sy n="78" d="100"/>
        </p:scale>
        <p:origin x="737"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4925" y="0"/>
            <a:ext cx="2941638" cy="496888"/>
          </a:xfrm>
          <a:prstGeom prst="rect">
            <a:avLst/>
          </a:prstGeom>
        </p:spPr>
        <p:txBody>
          <a:bodyPr vert="horz" lIns="91440" tIns="45720" rIns="91440" bIns="45720" rtlCol="0"/>
          <a:lstStyle>
            <a:lvl1pPr algn="r">
              <a:defRPr sz="1200"/>
            </a:lvl1pPr>
          </a:lstStyle>
          <a:p>
            <a:fld id="{8E02EBB6-7441-49F6-86AB-3B428029449A}" type="datetimeFigureOut">
              <a:rPr lang="it-IT" smtClean="0"/>
              <a:t>18/04/2023</a:t>
            </a:fld>
            <a:endParaRPr lang="it-IT"/>
          </a:p>
        </p:txBody>
      </p:sp>
      <p:sp>
        <p:nvSpPr>
          <p:cNvPr id="4" name="Segnaposto immagine diapositiva 3"/>
          <p:cNvSpPr>
            <a:spLocks noGrp="1" noRot="1" noChangeAspect="1"/>
          </p:cNvSpPr>
          <p:nvPr>
            <p:ph type="sldImg" idx="2"/>
          </p:nvPr>
        </p:nvSpPr>
        <p:spPr>
          <a:xfrm>
            <a:off x="1160463" y="1239838"/>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5200"/>
            <a:ext cx="5429250" cy="3908425"/>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6575"/>
            <a:ext cx="2941638"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4925" y="9426575"/>
            <a:ext cx="2941638" cy="496888"/>
          </a:xfrm>
          <a:prstGeom prst="rect">
            <a:avLst/>
          </a:prstGeom>
        </p:spPr>
        <p:txBody>
          <a:bodyPr vert="horz" lIns="91440" tIns="45720" rIns="91440" bIns="45720" rtlCol="0" anchor="b"/>
          <a:lstStyle>
            <a:lvl1pPr algn="r">
              <a:defRPr sz="1200"/>
            </a:lvl1pPr>
          </a:lstStyle>
          <a:p>
            <a:fld id="{8D36E00D-A3CC-4358-83A6-4838DE05193B}" type="slidenum">
              <a:rPr lang="it-IT" smtClean="0"/>
              <a:t>‹N›</a:t>
            </a:fld>
            <a:endParaRPr lang="it-IT"/>
          </a:p>
        </p:txBody>
      </p:sp>
    </p:spTree>
    <p:extLst>
      <p:ext uri="{BB962C8B-B14F-4D97-AF65-F5344CB8AC3E}">
        <p14:creationId xmlns:p14="http://schemas.microsoft.com/office/powerpoint/2010/main" val="197377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a:t>
            </a:fld>
            <a:endParaRPr lang="it-IT"/>
          </a:p>
        </p:txBody>
      </p:sp>
    </p:spTree>
    <p:extLst>
      <p:ext uri="{BB962C8B-B14F-4D97-AF65-F5344CB8AC3E}">
        <p14:creationId xmlns:p14="http://schemas.microsoft.com/office/powerpoint/2010/main" val="305885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11</a:t>
            </a:fld>
            <a:endParaRPr lang="it-IT"/>
          </a:p>
        </p:txBody>
      </p:sp>
    </p:spTree>
    <p:extLst>
      <p:ext uri="{BB962C8B-B14F-4D97-AF65-F5344CB8AC3E}">
        <p14:creationId xmlns:p14="http://schemas.microsoft.com/office/powerpoint/2010/main" val="88927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12</a:t>
            </a:fld>
            <a:endParaRPr lang="it-IT"/>
          </a:p>
        </p:txBody>
      </p:sp>
    </p:spTree>
    <p:extLst>
      <p:ext uri="{BB962C8B-B14F-4D97-AF65-F5344CB8AC3E}">
        <p14:creationId xmlns:p14="http://schemas.microsoft.com/office/powerpoint/2010/main" val="269286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13</a:t>
            </a:fld>
            <a:endParaRPr lang="it-IT"/>
          </a:p>
        </p:txBody>
      </p:sp>
    </p:spTree>
    <p:extLst>
      <p:ext uri="{BB962C8B-B14F-4D97-AF65-F5344CB8AC3E}">
        <p14:creationId xmlns:p14="http://schemas.microsoft.com/office/powerpoint/2010/main" val="205173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14</a:t>
            </a:fld>
            <a:endParaRPr lang="it-IT"/>
          </a:p>
        </p:txBody>
      </p:sp>
    </p:spTree>
    <p:extLst>
      <p:ext uri="{BB962C8B-B14F-4D97-AF65-F5344CB8AC3E}">
        <p14:creationId xmlns:p14="http://schemas.microsoft.com/office/powerpoint/2010/main" val="286416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15</a:t>
            </a:fld>
            <a:endParaRPr lang="it-IT"/>
          </a:p>
        </p:txBody>
      </p:sp>
    </p:spTree>
    <p:extLst>
      <p:ext uri="{BB962C8B-B14F-4D97-AF65-F5344CB8AC3E}">
        <p14:creationId xmlns:p14="http://schemas.microsoft.com/office/powerpoint/2010/main" val="322472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16</a:t>
            </a:fld>
            <a:endParaRPr lang="it-IT"/>
          </a:p>
        </p:txBody>
      </p:sp>
    </p:spTree>
    <p:extLst>
      <p:ext uri="{BB962C8B-B14F-4D97-AF65-F5344CB8AC3E}">
        <p14:creationId xmlns:p14="http://schemas.microsoft.com/office/powerpoint/2010/main" val="113603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17</a:t>
            </a:fld>
            <a:endParaRPr lang="it-IT"/>
          </a:p>
        </p:txBody>
      </p:sp>
    </p:spTree>
    <p:extLst>
      <p:ext uri="{BB962C8B-B14F-4D97-AF65-F5344CB8AC3E}">
        <p14:creationId xmlns:p14="http://schemas.microsoft.com/office/powerpoint/2010/main" val="210604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18</a:t>
            </a:fld>
            <a:endParaRPr lang="it-IT"/>
          </a:p>
        </p:txBody>
      </p:sp>
    </p:spTree>
    <p:extLst>
      <p:ext uri="{BB962C8B-B14F-4D97-AF65-F5344CB8AC3E}">
        <p14:creationId xmlns:p14="http://schemas.microsoft.com/office/powerpoint/2010/main" val="339100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19</a:t>
            </a:fld>
            <a:endParaRPr lang="it-IT"/>
          </a:p>
        </p:txBody>
      </p:sp>
    </p:spTree>
    <p:extLst>
      <p:ext uri="{BB962C8B-B14F-4D97-AF65-F5344CB8AC3E}">
        <p14:creationId xmlns:p14="http://schemas.microsoft.com/office/powerpoint/2010/main" val="184603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20</a:t>
            </a:fld>
            <a:endParaRPr lang="it-IT"/>
          </a:p>
        </p:txBody>
      </p:sp>
    </p:spTree>
    <p:extLst>
      <p:ext uri="{BB962C8B-B14F-4D97-AF65-F5344CB8AC3E}">
        <p14:creationId xmlns:p14="http://schemas.microsoft.com/office/powerpoint/2010/main" val="226136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3</a:t>
            </a:fld>
            <a:endParaRPr lang="it-IT"/>
          </a:p>
        </p:txBody>
      </p:sp>
    </p:spTree>
    <p:extLst>
      <p:ext uri="{BB962C8B-B14F-4D97-AF65-F5344CB8AC3E}">
        <p14:creationId xmlns:p14="http://schemas.microsoft.com/office/powerpoint/2010/main" val="273228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21</a:t>
            </a:fld>
            <a:endParaRPr lang="it-IT"/>
          </a:p>
        </p:txBody>
      </p:sp>
    </p:spTree>
    <p:extLst>
      <p:ext uri="{BB962C8B-B14F-4D97-AF65-F5344CB8AC3E}">
        <p14:creationId xmlns:p14="http://schemas.microsoft.com/office/powerpoint/2010/main" val="310648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22</a:t>
            </a:fld>
            <a:endParaRPr lang="it-IT"/>
          </a:p>
        </p:txBody>
      </p:sp>
    </p:spTree>
    <p:extLst>
      <p:ext uri="{BB962C8B-B14F-4D97-AF65-F5344CB8AC3E}">
        <p14:creationId xmlns:p14="http://schemas.microsoft.com/office/powerpoint/2010/main" val="503600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23</a:t>
            </a:fld>
            <a:endParaRPr lang="it-IT"/>
          </a:p>
        </p:txBody>
      </p:sp>
    </p:spTree>
    <p:extLst>
      <p:ext uri="{BB962C8B-B14F-4D97-AF65-F5344CB8AC3E}">
        <p14:creationId xmlns:p14="http://schemas.microsoft.com/office/powerpoint/2010/main" val="146248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24</a:t>
            </a:fld>
            <a:endParaRPr lang="it-IT"/>
          </a:p>
        </p:txBody>
      </p:sp>
    </p:spTree>
    <p:extLst>
      <p:ext uri="{BB962C8B-B14F-4D97-AF65-F5344CB8AC3E}">
        <p14:creationId xmlns:p14="http://schemas.microsoft.com/office/powerpoint/2010/main" val="133790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25</a:t>
            </a:fld>
            <a:endParaRPr lang="it-IT"/>
          </a:p>
        </p:txBody>
      </p:sp>
    </p:spTree>
    <p:extLst>
      <p:ext uri="{BB962C8B-B14F-4D97-AF65-F5344CB8AC3E}">
        <p14:creationId xmlns:p14="http://schemas.microsoft.com/office/powerpoint/2010/main" val="2828137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26</a:t>
            </a:fld>
            <a:endParaRPr lang="it-IT"/>
          </a:p>
        </p:txBody>
      </p:sp>
    </p:spTree>
    <p:extLst>
      <p:ext uri="{BB962C8B-B14F-4D97-AF65-F5344CB8AC3E}">
        <p14:creationId xmlns:p14="http://schemas.microsoft.com/office/powerpoint/2010/main" val="7995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27</a:t>
            </a:fld>
            <a:endParaRPr lang="it-IT"/>
          </a:p>
        </p:txBody>
      </p:sp>
    </p:spTree>
    <p:extLst>
      <p:ext uri="{BB962C8B-B14F-4D97-AF65-F5344CB8AC3E}">
        <p14:creationId xmlns:p14="http://schemas.microsoft.com/office/powerpoint/2010/main" val="4277961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28</a:t>
            </a:fld>
            <a:endParaRPr lang="it-IT"/>
          </a:p>
        </p:txBody>
      </p:sp>
    </p:spTree>
    <p:extLst>
      <p:ext uri="{BB962C8B-B14F-4D97-AF65-F5344CB8AC3E}">
        <p14:creationId xmlns:p14="http://schemas.microsoft.com/office/powerpoint/2010/main" val="3812659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29</a:t>
            </a:fld>
            <a:endParaRPr lang="it-IT"/>
          </a:p>
        </p:txBody>
      </p:sp>
    </p:spTree>
    <p:extLst>
      <p:ext uri="{BB962C8B-B14F-4D97-AF65-F5344CB8AC3E}">
        <p14:creationId xmlns:p14="http://schemas.microsoft.com/office/powerpoint/2010/main" val="1423119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30</a:t>
            </a:fld>
            <a:endParaRPr lang="it-IT"/>
          </a:p>
        </p:txBody>
      </p:sp>
    </p:spTree>
    <p:extLst>
      <p:ext uri="{BB962C8B-B14F-4D97-AF65-F5344CB8AC3E}">
        <p14:creationId xmlns:p14="http://schemas.microsoft.com/office/powerpoint/2010/main" val="11786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4</a:t>
            </a:fld>
            <a:endParaRPr lang="it-IT"/>
          </a:p>
        </p:txBody>
      </p:sp>
    </p:spTree>
    <p:extLst>
      <p:ext uri="{BB962C8B-B14F-4D97-AF65-F5344CB8AC3E}">
        <p14:creationId xmlns:p14="http://schemas.microsoft.com/office/powerpoint/2010/main" val="427582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31</a:t>
            </a:fld>
            <a:endParaRPr lang="it-IT"/>
          </a:p>
        </p:txBody>
      </p:sp>
    </p:spTree>
    <p:extLst>
      <p:ext uri="{BB962C8B-B14F-4D97-AF65-F5344CB8AC3E}">
        <p14:creationId xmlns:p14="http://schemas.microsoft.com/office/powerpoint/2010/main" val="805074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41425"/>
            <a:ext cx="4467225" cy="3349625"/>
          </a:xfrm>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47941D89-4C20-4FEF-9876-4EDE50EAF824}" type="slidenum">
              <a:rPr lang="it-IT" smtClean="0"/>
              <a:pPr/>
              <a:t>35</a:t>
            </a:fld>
            <a:endParaRPr lang="it-IT"/>
          </a:p>
        </p:txBody>
      </p:sp>
    </p:spTree>
    <p:extLst>
      <p:ext uri="{BB962C8B-B14F-4D97-AF65-F5344CB8AC3E}">
        <p14:creationId xmlns:p14="http://schemas.microsoft.com/office/powerpoint/2010/main" val="109673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5</a:t>
            </a:fld>
            <a:endParaRPr lang="it-IT"/>
          </a:p>
        </p:txBody>
      </p:sp>
    </p:spTree>
    <p:extLst>
      <p:ext uri="{BB962C8B-B14F-4D97-AF65-F5344CB8AC3E}">
        <p14:creationId xmlns:p14="http://schemas.microsoft.com/office/powerpoint/2010/main" val="242864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6</a:t>
            </a:fld>
            <a:endParaRPr lang="it-IT"/>
          </a:p>
        </p:txBody>
      </p:sp>
    </p:spTree>
    <p:extLst>
      <p:ext uri="{BB962C8B-B14F-4D97-AF65-F5344CB8AC3E}">
        <p14:creationId xmlns:p14="http://schemas.microsoft.com/office/powerpoint/2010/main" val="145360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7</a:t>
            </a:fld>
            <a:endParaRPr lang="it-IT"/>
          </a:p>
        </p:txBody>
      </p:sp>
    </p:spTree>
    <p:extLst>
      <p:ext uri="{BB962C8B-B14F-4D97-AF65-F5344CB8AC3E}">
        <p14:creationId xmlns:p14="http://schemas.microsoft.com/office/powerpoint/2010/main" val="324320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8</a:t>
            </a:fld>
            <a:endParaRPr lang="it-IT"/>
          </a:p>
        </p:txBody>
      </p:sp>
    </p:spTree>
    <p:extLst>
      <p:ext uri="{BB962C8B-B14F-4D97-AF65-F5344CB8AC3E}">
        <p14:creationId xmlns:p14="http://schemas.microsoft.com/office/powerpoint/2010/main" val="21690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9</a:t>
            </a:fld>
            <a:endParaRPr lang="it-IT"/>
          </a:p>
        </p:txBody>
      </p:sp>
    </p:spTree>
    <p:extLst>
      <p:ext uri="{BB962C8B-B14F-4D97-AF65-F5344CB8AC3E}">
        <p14:creationId xmlns:p14="http://schemas.microsoft.com/office/powerpoint/2010/main" val="368884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D36E00D-A3CC-4358-83A6-4838DE05193B}" type="slidenum">
              <a:rPr lang="it-IT" smtClean="0"/>
              <a:t>10</a:t>
            </a:fld>
            <a:endParaRPr lang="it-IT"/>
          </a:p>
        </p:txBody>
      </p:sp>
    </p:spTree>
    <p:extLst>
      <p:ext uri="{BB962C8B-B14F-4D97-AF65-F5344CB8AC3E}">
        <p14:creationId xmlns:p14="http://schemas.microsoft.com/office/powerpoint/2010/main" val="365488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109979A-07A7-488D-A61F-01906D2FB46C}" type="datetime1">
              <a:rPr lang="en-US" smtClean="0"/>
              <a:t>4/18/2023</a:t>
            </a:fld>
            <a:endParaRPr lang="en-US"/>
          </a:p>
        </p:txBody>
      </p:sp>
      <p:sp>
        <p:nvSpPr>
          <p:cNvPr id="5" name="Footer Placeholder 4"/>
          <p:cNvSpPr>
            <a:spLocks noGrp="1"/>
          </p:cNvSpPr>
          <p:nvPr>
            <p:ph type="ftr" sz="quarter" idx="11"/>
          </p:nvPr>
        </p:nvSpPr>
        <p:spPr/>
        <p:txBody>
          <a:bodyPr/>
          <a:lstStyle/>
          <a:p>
            <a:r>
              <a:rPr lang="it-IT"/>
              <a:t>Ispettorato Territoriale del Lavoro di Rimini</a:t>
            </a: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893436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0CC502B-D02D-4EB5-AC99-1BCFCEC91ACD}" type="datetime1">
              <a:rPr lang="en-US" smtClean="0"/>
              <a:t>4/18/2023</a:t>
            </a:fld>
            <a:endParaRPr lang="it-IT"/>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254100169"/>
      </p:ext>
    </p:extLst>
  </p:cSld>
  <p:clrMapOvr>
    <a:masterClrMapping/>
  </p:clrMapOvr>
  <p:transition spd="slow">
    <p:wip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0CC502B-D02D-4EB5-AC99-1BCFCEC91ACD}" type="datetime1">
              <a:rPr lang="en-US" smtClean="0"/>
              <a:t>4/18/2023</a:t>
            </a:fld>
            <a:endParaRPr lang="it-IT"/>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0034636"/>
      </p:ext>
    </p:extLst>
  </p:cSld>
  <p:clrMapOvr>
    <a:masterClrMapping/>
  </p:clrMapOvr>
  <p:transition spd="slow">
    <p:wip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0CC502B-D02D-4EB5-AC99-1BCFCEC91ACD}" type="datetime1">
              <a:rPr lang="en-US" smtClean="0"/>
              <a:t>4/18/2023</a:t>
            </a:fld>
            <a:endParaRPr lang="it-IT"/>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936518965"/>
      </p:ext>
    </p:extLst>
  </p:cSld>
  <p:clrMapOvr>
    <a:masterClrMapping/>
  </p:clrMapOvr>
  <p:transition spd="slow">
    <p:wip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0CC502B-D02D-4EB5-AC99-1BCFCEC91ACD}" type="datetime1">
              <a:rPr lang="en-US" smtClean="0"/>
              <a:t>4/18/2023</a:t>
            </a:fld>
            <a:endParaRPr lang="it-IT"/>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4690122"/>
      </p:ext>
    </p:extLst>
  </p:cSld>
  <p:clrMapOvr>
    <a:masterClrMapping/>
  </p:clrMapOvr>
  <p:transition spd="slow">
    <p:wip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0CC502B-D02D-4EB5-AC99-1BCFCEC91ACD}" type="datetime1">
              <a:rPr lang="en-US" smtClean="0"/>
              <a:t>4/18/2023</a:t>
            </a:fld>
            <a:endParaRPr lang="it-IT"/>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419422513"/>
      </p:ext>
    </p:extLst>
  </p:cSld>
  <p:clrMapOvr>
    <a:masterClrMapping/>
  </p:clrMapOvr>
  <p:transition spd="slow">
    <p:wip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CC502B-D02D-4EB5-AC99-1BCFCEC91ACD}" type="datetime1">
              <a:rPr lang="en-US" smtClean="0"/>
              <a:t>4/18/2023</a:t>
            </a:fld>
            <a:endParaRPr lang="it-IT"/>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3557390332"/>
      </p:ext>
    </p:extLst>
  </p:cSld>
  <p:clrMapOvr>
    <a:masterClrMapping/>
  </p:clrMapOvr>
  <p:transition spd="slow">
    <p:wip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CC502B-D02D-4EB5-AC99-1BCFCEC91ACD}" type="datetime1">
              <a:rPr lang="en-US" smtClean="0"/>
              <a:t>4/18/2023</a:t>
            </a:fld>
            <a:endParaRPr lang="it-IT"/>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3274461683"/>
      </p:ext>
    </p:extLst>
  </p:cSld>
  <p:clrMapOvr>
    <a:masterClrMapping/>
  </p:clrMapOvr>
  <p:transition spd="slow">
    <p:wip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CC502B-D02D-4EB5-AC99-1BCFCEC91ACD}" type="datetime1">
              <a:rPr lang="en-US" smtClean="0"/>
              <a:t>4/18/2023</a:t>
            </a:fld>
            <a:endParaRPr lang="it-IT"/>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1625082590"/>
      </p:ext>
    </p:extLst>
  </p:cSld>
  <p:clrMapOvr>
    <a:masterClrMapping/>
  </p:clrMapOvr>
  <p:transition spd="slow">
    <p:wip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0CC502B-D02D-4EB5-AC99-1BCFCEC91ACD}" type="datetime1">
              <a:rPr lang="en-US" smtClean="0"/>
              <a:t>4/18/2023</a:t>
            </a:fld>
            <a:endParaRPr lang="it-IT"/>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963011432"/>
      </p:ext>
    </p:extLst>
  </p:cSld>
  <p:clrMapOvr>
    <a:masterClrMapping/>
  </p:clrMapOvr>
  <p:transition spd="slow">
    <p:wip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0CC502B-D02D-4EB5-AC99-1BCFCEC91ACD}" type="datetime1">
              <a:rPr lang="en-US" smtClean="0"/>
              <a:t>4/18/2023</a:t>
            </a:fld>
            <a:endParaRPr lang="it-IT"/>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4248792524"/>
      </p:ext>
    </p:extLst>
  </p:cSld>
  <p:clrMapOvr>
    <a:masterClrMapping/>
  </p:clrMapOvr>
  <p:transition spd="slow">
    <p:wip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0CC502B-D02D-4EB5-AC99-1BCFCEC91ACD}" type="datetime1">
              <a:rPr lang="en-US" smtClean="0"/>
              <a:t>4/18/2023</a:t>
            </a:fld>
            <a:endParaRPr lang="it-IT"/>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451345152"/>
      </p:ext>
    </p:extLst>
  </p:cSld>
  <p:clrMapOvr>
    <a:masterClrMapping/>
  </p:clrMapOvr>
  <p:transition spd="slow">
    <p:wip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9A258E8F-C884-4CFF-AB25-656D39A58313}" type="datetime1">
              <a:rPr lang="en-US" altLang="it-IT" smtClean="0"/>
              <a:t>4/18/2023</a:t>
            </a:fld>
            <a:endParaRPr lang="it-IT" altLang="it-IT"/>
          </a:p>
        </p:txBody>
      </p:sp>
      <p:sp>
        <p:nvSpPr>
          <p:cNvPr id="4" name="Footer Placeholder 3"/>
          <p:cNvSpPr>
            <a:spLocks noGrp="1"/>
          </p:cNvSpPr>
          <p:nvPr>
            <p:ph type="ftr" sz="quarter" idx="11"/>
          </p:nvPr>
        </p:nvSpPr>
        <p:spPr/>
        <p:txBody>
          <a:bodyPr/>
          <a:lstStyle/>
          <a:p>
            <a:pPr>
              <a:defRPr/>
            </a:pPr>
            <a:r>
              <a:rPr lang="it-IT" altLang="it-IT"/>
              <a:t>Ispettorato Territoriale del Lavoro di Rimini</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388989941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33ACD-B2C2-4A08-BD01-AF0CEFB84F6C}" type="datetime1">
              <a:rPr lang="en-US" smtClean="0"/>
              <a:t>4/18/2023</a:t>
            </a:fld>
            <a:endParaRPr lang="en-US"/>
          </a:p>
        </p:txBody>
      </p:sp>
      <p:sp>
        <p:nvSpPr>
          <p:cNvPr id="3" name="Footer Placeholder 2"/>
          <p:cNvSpPr>
            <a:spLocks noGrp="1"/>
          </p:cNvSpPr>
          <p:nvPr>
            <p:ph type="ftr" sz="quarter" idx="11"/>
          </p:nvPr>
        </p:nvSpPr>
        <p:spPr/>
        <p:txBody>
          <a:bodyPr/>
          <a:lstStyle/>
          <a:p>
            <a:r>
              <a:rPr lang="it-IT"/>
              <a:t>Ispettorato Territoriale del Lavoro di Rimini</a:t>
            </a: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72162891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0CC502B-D02D-4EB5-AC99-1BCFCEC91ACD}" type="datetime1">
              <a:rPr lang="en-US" smtClean="0"/>
              <a:t>4/18/2023</a:t>
            </a:fld>
            <a:endParaRPr lang="it-IT"/>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3075624534"/>
      </p:ext>
    </p:extLst>
  </p:cSld>
  <p:clrMapOvr>
    <a:masterClrMapping/>
  </p:clrMapOvr>
  <p:transition spd="slow">
    <p:wip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0CC502B-D02D-4EB5-AC99-1BCFCEC91ACD}" type="datetime1">
              <a:rPr lang="en-US" smtClean="0"/>
              <a:t>4/18/2023</a:t>
            </a:fld>
            <a:endParaRPr lang="it-IT"/>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2213083894"/>
      </p:ext>
    </p:extLst>
  </p:cSld>
  <p:clrMapOvr>
    <a:masterClrMapping/>
  </p:clrMapOvr>
  <p:transition spd="slow">
    <p:wip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0CC502B-D02D-4EB5-AC99-1BCFCEC91ACD}" type="datetime1">
              <a:rPr lang="en-US" smtClean="0"/>
              <a:t>4/18/2023</a:t>
            </a:fld>
            <a:endParaRPr lang="it-IT"/>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280092423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Lst>
  <p:transition spd="slow">
    <p:wipe/>
  </p:transition>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812" y="238855"/>
            <a:ext cx="3384376" cy="242502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E64D5637-E8E1-40D4-934B-8CD5AB0EAAA9}"/>
              </a:ext>
            </a:extLst>
          </p:cNvPr>
          <p:cNvSpPr txBox="1"/>
          <p:nvPr/>
        </p:nvSpPr>
        <p:spPr>
          <a:xfrm>
            <a:off x="2428612" y="2733803"/>
            <a:ext cx="4131578" cy="646331"/>
          </a:xfrm>
          <a:prstGeom prst="rect">
            <a:avLst/>
          </a:prstGeom>
          <a:noFill/>
        </p:spPr>
        <p:txBody>
          <a:bodyPr wrap="square" rtlCol="0">
            <a:spAutoFit/>
          </a:bodyPr>
          <a:lstStyle/>
          <a:p>
            <a:pPr algn="ctr">
              <a:spcAft>
                <a:spcPts val="0"/>
              </a:spcAft>
              <a:tabLst>
                <a:tab pos="838200" algn="l"/>
              </a:tabLst>
            </a:pPr>
            <a:r>
              <a:rPr lang="it-IT"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Ispettorato territoriale</a:t>
            </a:r>
          </a:p>
          <a:p>
            <a:pPr algn="ctr">
              <a:spcAft>
                <a:spcPts val="0"/>
              </a:spcAft>
              <a:tabLst>
                <a:tab pos="838200" algn="l"/>
              </a:tabLst>
            </a:pPr>
            <a:r>
              <a:rPr lang="it-IT"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del lavoro di Rimini</a:t>
            </a:r>
          </a:p>
        </p:txBody>
      </p:sp>
      <p:sp>
        <p:nvSpPr>
          <p:cNvPr id="8" name="CasellaDiTesto 7">
            <a:extLst>
              <a:ext uri="{FF2B5EF4-FFF2-40B4-BE49-F238E27FC236}">
                <a16:creationId xmlns:a16="http://schemas.microsoft.com/office/drawing/2014/main" id="{E64DD89D-3EC2-4623-8FEE-6892CF61481F}"/>
              </a:ext>
            </a:extLst>
          </p:cNvPr>
          <p:cNvSpPr txBox="1"/>
          <p:nvPr/>
        </p:nvSpPr>
        <p:spPr>
          <a:xfrm>
            <a:off x="725703" y="4663966"/>
            <a:ext cx="7997411" cy="1077218"/>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3200" b="0" i="0" dirty="0">
                <a:solidFill>
                  <a:schemeClr val="bg1">
                    <a:lumMod val="95000"/>
                  </a:schemeClr>
                </a:solidFill>
                <a:effectLst/>
                <a:latin typeface="Times New Roman" panose="02020603050405020304" pitchFamily="18" charset="0"/>
              </a:rPr>
              <a:t>Pari opportunità: profili di competenza dell’Ispettorato Nazionale del Lavoro</a:t>
            </a:r>
            <a:endParaRPr lang="it-IT" sz="3200" dirty="0">
              <a:solidFill>
                <a:schemeClr val="bg1">
                  <a:lumMod val="95000"/>
                </a:schemeClr>
              </a:solidFill>
            </a:endParaRPr>
          </a:p>
        </p:txBody>
      </p:sp>
      <p:sp>
        <p:nvSpPr>
          <p:cNvPr id="9" name="Segnaposto piè di pagina 8">
            <a:extLst>
              <a:ext uri="{FF2B5EF4-FFF2-40B4-BE49-F238E27FC236}">
                <a16:creationId xmlns:a16="http://schemas.microsoft.com/office/drawing/2014/main" id="{CD03F8D1-D9AC-413A-BB22-8DCFBE4435B0}"/>
              </a:ext>
            </a:extLst>
          </p:cNvPr>
          <p:cNvSpPr>
            <a:spLocks noGrp="1"/>
          </p:cNvSpPr>
          <p:nvPr>
            <p:ph type="ftr" sz="quarter" idx="11"/>
          </p:nvPr>
        </p:nvSpPr>
        <p:spPr>
          <a:xfrm>
            <a:off x="2483141" y="6356351"/>
            <a:ext cx="3631909" cy="365125"/>
          </a:xfrm>
        </p:spPr>
        <p:txBody>
          <a:bodyPr/>
          <a:lstStyle/>
          <a:p>
            <a:r>
              <a:rPr lang="it-IT" i="1"/>
              <a:t>Ispettorato Territoriale del Lavoro di Rimini</a:t>
            </a:r>
            <a:endParaRPr lang="it-IT" i="1" dirty="0"/>
          </a:p>
        </p:txBody>
      </p:sp>
      <p:sp>
        <p:nvSpPr>
          <p:cNvPr id="10" name="Segnaposto numero diapositiva 9">
            <a:extLst>
              <a:ext uri="{FF2B5EF4-FFF2-40B4-BE49-F238E27FC236}">
                <a16:creationId xmlns:a16="http://schemas.microsoft.com/office/drawing/2014/main" id="{38082FB0-6905-4636-B48D-6A701E821827}"/>
              </a:ext>
            </a:extLst>
          </p:cNvPr>
          <p:cNvSpPr>
            <a:spLocks noGrp="1"/>
          </p:cNvSpPr>
          <p:nvPr>
            <p:ph type="sldNum" sz="quarter" idx="12"/>
          </p:nvPr>
        </p:nvSpPr>
        <p:spPr/>
        <p:txBody>
          <a:bodyPr/>
          <a:lstStyle/>
          <a:p>
            <a:fld id="{76E5D3A4-A4A6-46EA-AD04-6C2974792153}" type="slidenum">
              <a:rPr lang="it-IT" smtClean="0"/>
              <a:t>1</a:t>
            </a:fld>
            <a:endParaRPr lang="it-IT"/>
          </a:p>
        </p:txBody>
      </p:sp>
      <p:sp>
        <p:nvSpPr>
          <p:cNvPr id="11" name="CasellaDiTesto 10">
            <a:extLst>
              <a:ext uri="{FF2B5EF4-FFF2-40B4-BE49-F238E27FC236}">
                <a16:creationId xmlns:a16="http://schemas.microsoft.com/office/drawing/2014/main" id="{E64DD89D-3EC2-4623-8FEE-6892CF61481F}"/>
              </a:ext>
            </a:extLst>
          </p:cNvPr>
          <p:cNvSpPr txBox="1"/>
          <p:nvPr/>
        </p:nvSpPr>
        <p:spPr>
          <a:xfrm>
            <a:off x="725703" y="3900217"/>
            <a:ext cx="7997411" cy="369332"/>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b="0" i="0" dirty="0">
                <a:solidFill>
                  <a:schemeClr val="bg1">
                    <a:lumMod val="95000"/>
                  </a:schemeClr>
                </a:solidFill>
                <a:effectLst/>
                <a:latin typeface="Times New Roman" panose="02020603050405020304" pitchFamily="18" charset="0"/>
              </a:rPr>
              <a:t>IL LAVORO FEMMINILE NELLA PROVINCIA DI RIMINI</a:t>
            </a:r>
            <a:endParaRPr lang="it-IT" b="1" i="1" dirty="0">
              <a:solidFill>
                <a:schemeClr val="bg1">
                  <a:lumMod val="95000"/>
                </a:schemeClr>
              </a:solidFill>
            </a:endParaRPr>
          </a:p>
        </p:txBody>
      </p:sp>
    </p:spTree>
    <p:extLst>
      <p:ext uri="{BB962C8B-B14F-4D97-AF65-F5344CB8AC3E}">
        <p14:creationId xmlns:p14="http://schemas.microsoft.com/office/powerpoint/2010/main" val="33152458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lnSpcReduction="10000"/>
          </a:bodyPr>
          <a:lstStyle/>
          <a:p>
            <a:pPr algn="ctr"/>
            <a:r>
              <a:rPr lang="it-IT" b="1" dirty="0">
                <a:solidFill>
                  <a:schemeClr val="accent1"/>
                </a:solidFill>
              </a:rPr>
              <a:t>DISCRIMINAZIONI SUI LUOGHI DI LAVORO</a:t>
            </a:r>
          </a:p>
          <a:p>
            <a:pPr algn="ctr"/>
            <a:r>
              <a:rPr lang="it-IT" sz="2100" dirty="0">
                <a:solidFill>
                  <a:schemeClr val="accent1"/>
                </a:solidFill>
              </a:rPr>
              <a:t>VERBALE DI PRIMO ACCESSO ED ESAME DOCUMENTAZIONE</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10</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506478" y="1958220"/>
            <a:ext cx="7368376" cy="384720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Oltre alla documentazione in materia di lavoro tenuta in azienda, l’ispettore può chiedere l’esibizione di documenti conservati altrove, previa specifica indicazione contenuta nel verbale di primo accesso consegnato al datore di lavoro ad altra persona presente all’ispezione, dando un congruo margine di tempo.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000"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L’esame della documentazione deve essere effettuato con la massima scrupolosità al fine di ricostruire un quadro completo ed obiettivo della situazione aziendale e della regolarità degli adempimenti previsti dalla legge. </a:t>
            </a:r>
            <a:endParaRPr kumimoji="0" lang="it-IT"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lgn="just">
              <a:defRPr/>
            </a:pP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424585637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642986" y="2178329"/>
            <a:ext cx="7667467" cy="3530008"/>
          </a:xfrm>
        </p:spPr>
        <p:txBody>
          <a:bodyPr>
            <a:normAutofit fontScale="90000"/>
          </a:bodyPr>
          <a:lstStyle/>
          <a:p>
            <a:pPr algn="l"/>
            <a:r>
              <a:rPr lang="it-IT" sz="2400" dirty="0">
                <a:solidFill>
                  <a:prstClr val="black"/>
                </a:solidFill>
                <a:latin typeface="Calibri" panose="020F0502020204030204" pitchFamily="34" charset="0"/>
                <a:ea typeface="+mn-ea"/>
                <a:cs typeface="Calibri" panose="020F0502020204030204" pitchFamily="34" charset="0"/>
              </a:rPr>
              <a:t>Violazioni penali oggetto di prescrizione obbligatoria ex art. 15 del D. Lgs. n. 124/2004;</a:t>
            </a: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r>
              <a:rPr lang="it-IT" sz="2400" dirty="0">
                <a:solidFill>
                  <a:prstClr val="black"/>
                </a:solidFill>
                <a:latin typeface="Calibri" panose="020F0502020204030204" pitchFamily="34" charset="0"/>
                <a:ea typeface="+mn-ea"/>
                <a:cs typeface="Calibri" panose="020F0502020204030204" pitchFamily="34" charset="0"/>
              </a:rPr>
              <a:t>CNR ai sensi dell’art. 347 c.p.p. ed ulteriori compiti di UPG;</a:t>
            </a: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r>
              <a:rPr lang="it-IT" sz="2400" dirty="0">
                <a:solidFill>
                  <a:prstClr val="black"/>
                </a:solidFill>
                <a:latin typeface="Calibri" panose="020F0502020204030204" pitchFamily="34" charset="0"/>
                <a:ea typeface="+mn-ea"/>
                <a:cs typeface="Calibri" panose="020F0502020204030204" pitchFamily="34" charset="0"/>
              </a:rPr>
              <a:t>Violazioni amministrative comminate ai sensi della L. n. 689/81;</a:t>
            </a: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r>
              <a:rPr lang="it-IT" sz="2400" dirty="0">
                <a:solidFill>
                  <a:prstClr val="black"/>
                </a:solidFill>
                <a:latin typeface="Calibri" panose="020F0502020204030204" pitchFamily="34" charset="0"/>
                <a:ea typeface="+mn-ea"/>
                <a:cs typeface="Calibri" panose="020F0502020204030204" pitchFamily="34" charset="0"/>
              </a:rPr>
              <a:t>Diffida accertativa per crediti patrimoniali ex art. 12 D. Lgs. 124/2004</a:t>
            </a: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r>
              <a:rPr lang="it-IT" sz="2400" dirty="0">
                <a:solidFill>
                  <a:prstClr val="black"/>
                </a:solidFill>
                <a:latin typeface="Calibri" panose="020F0502020204030204" pitchFamily="34" charset="0"/>
                <a:ea typeface="+mn-ea"/>
                <a:cs typeface="Calibri" panose="020F0502020204030204" pitchFamily="34" charset="0"/>
              </a:rPr>
              <a:t>Disposizione ex art. 14 D. Lgs. 124/2004</a:t>
            </a: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 STRUMENTI</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11</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335692" y="1671400"/>
            <a:ext cx="8472616" cy="400110"/>
          </a:xfrm>
          <a:prstGeom prst="rect">
            <a:avLst/>
          </a:prstGeom>
          <a:noFill/>
        </p:spPr>
        <p:txBody>
          <a:bodyPr wrap="square" lIns="91440" tIns="45720" rIns="91440" bIns="45720" anchor="t">
            <a:spAutoFit/>
          </a:bodyPr>
          <a:lstStyle/>
          <a:p>
            <a:pPr lvl="0" algn="ju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Freccia a destra 11">
            <a:extLst>
              <a:ext uri="{FF2B5EF4-FFF2-40B4-BE49-F238E27FC236}">
                <a16:creationId xmlns:a16="http://schemas.microsoft.com/office/drawing/2014/main" id="{A20FC6FD-85FC-BA19-060A-DCBCDFD53826}"/>
              </a:ext>
            </a:extLst>
          </p:cNvPr>
          <p:cNvSpPr/>
          <p:nvPr/>
        </p:nvSpPr>
        <p:spPr>
          <a:xfrm>
            <a:off x="1022188" y="2178329"/>
            <a:ext cx="512347" cy="175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17A63F0B-2525-51B4-3A36-45A860C069B4}"/>
              </a:ext>
            </a:extLst>
          </p:cNvPr>
          <p:cNvPicPr>
            <a:picLocks noChangeAspect="1"/>
          </p:cNvPicPr>
          <p:nvPr/>
        </p:nvPicPr>
        <p:blipFill>
          <a:blip r:embed="rId4"/>
          <a:stretch>
            <a:fillRect/>
          </a:stretch>
        </p:blipFill>
        <p:spPr>
          <a:xfrm>
            <a:off x="1008312" y="3076286"/>
            <a:ext cx="530398" cy="213378"/>
          </a:xfrm>
          <a:prstGeom prst="rect">
            <a:avLst/>
          </a:prstGeom>
        </p:spPr>
      </p:pic>
      <p:pic>
        <p:nvPicPr>
          <p:cNvPr id="14" name="Immagine 13">
            <a:extLst>
              <a:ext uri="{FF2B5EF4-FFF2-40B4-BE49-F238E27FC236}">
                <a16:creationId xmlns:a16="http://schemas.microsoft.com/office/drawing/2014/main" id="{CE2F8577-C045-835B-98B6-91AE649F946E}"/>
              </a:ext>
            </a:extLst>
          </p:cNvPr>
          <p:cNvPicPr>
            <a:picLocks noChangeAspect="1"/>
          </p:cNvPicPr>
          <p:nvPr/>
        </p:nvPicPr>
        <p:blipFill>
          <a:blip r:embed="rId4"/>
          <a:stretch>
            <a:fillRect/>
          </a:stretch>
        </p:blipFill>
        <p:spPr>
          <a:xfrm>
            <a:off x="1004137" y="3824518"/>
            <a:ext cx="530398" cy="213378"/>
          </a:xfrm>
          <a:prstGeom prst="rect">
            <a:avLst/>
          </a:prstGeom>
        </p:spPr>
      </p:pic>
      <p:pic>
        <p:nvPicPr>
          <p:cNvPr id="15" name="Immagine 14">
            <a:extLst>
              <a:ext uri="{FF2B5EF4-FFF2-40B4-BE49-F238E27FC236}">
                <a16:creationId xmlns:a16="http://schemas.microsoft.com/office/drawing/2014/main" id="{1A28D564-19BA-A39E-31A2-6E271A84B1F8}"/>
              </a:ext>
            </a:extLst>
          </p:cNvPr>
          <p:cNvPicPr>
            <a:picLocks noChangeAspect="1"/>
          </p:cNvPicPr>
          <p:nvPr/>
        </p:nvPicPr>
        <p:blipFill>
          <a:blip r:embed="rId4"/>
          <a:stretch>
            <a:fillRect/>
          </a:stretch>
        </p:blipFill>
        <p:spPr>
          <a:xfrm>
            <a:off x="1004137" y="4621420"/>
            <a:ext cx="530398" cy="213378"/>
          </a:xfrm>
          <a:prstGeom prst="rect">
            <a:avLst/>
          </a:prstGeom>
        </p:spPr>
      </p:pic>
      <p:pic>
        <p:nvPicPr>
          <p:cNvPr id="16" name="Immagine 15">
            <a:extLst>
              <a:ext uri="{FF2B5EF4-FFF2-40B4-BE49-F238E27FC236}">
                <a16:creationId xmlns:a16="http://schemas.microsoft.com/office/drawing/2014/main" id="{780AE6BF-E4C8-C309-730E-125425EA13FD}"/>
              </a:ext>
            </a:extLst>
          </p:cNvPr>
          <p:cNvPicPr>
            <a:picLocks noChangeAspect="1"/>
          </p:cNvPicPr>
          <p:nvPr/>
        </p:nvPicPr>
        <p:blipFill>
          <a:blip r:embed="rId4"/>
          <a:stretch>
            <a:fillRect/>
          </a:stretch>
        </p:blipFill>
        <p:spPr>
          <a:xfrm>
            <a:off x="981261" y="5414551"/>
            <a:ext cx="530398" cy="213378"/>
          </a:xfrm>
          <a:prstGeom prst="rect">
            <a:avLst/>
          </a:prstGeom>
        </p:spPr>
      </p:pic>
    </p:spTree>
    <p:extLst>
      <p:ext uri="{BB962C8B-B14F-4D97-AF65-F5344CB8AC3E}">
        <p14:creationId xmlns:p14="http://schemas.microsoft.com/office/powerpoint/2010/main" val="26542176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416818" y="1589567"/>
            <a:ext cx="7467408" cy="4976038"/>
          </a:xfrm>
        </p:spPr>
        <p:txBody>
          <a:bodyPr>
            <a:normAutofit fontScale="90000"/>
          </a:bodyPr>
          <a:lstStyle/>
          <a:p>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br>
              <a:rPr lang="it-IT" sz="2200" dirty="0">
                <a:solidFill>
                  <a:prstClr val="black"/>
                </a:solidFill>
                <a:latin typeface="Calibri" panose="020F0502020204030204" pitchFamily="34" charset="0"/>
                <a:ea typeface="+mn-ea"/>
                <a:cs typeface="Calibri" panose="020F0502020204030204" pitchFamily="34" charset="0"/>
              </a:rPr>
            </a:br>
            <a:br>
              <a:rPr lang="it-IT" sz="2200" dirty="0">
                <a:solidFill>
                  <a:prstClr val="black"/>
                </a:solidFill>
                <a:latin typeface="Calibri" panose="020F0502020204030204" pitchFamily="34" charset="0"/>
                <a:ea typeface="+mn-ea"/>
                <a:cs typeface="Calibri" panose="020F0502020204030204" pitchFamily="34" charset="0"/>
              </a:rPr>
            </a:br>
            <a:r>
              <a:rPr lang="it-IT" sz="2200" dirty="0">
                <a:solidFill>
                  <a:prstClr val="black"/>
                </a:solidFill>
                <a:latin typeface="Calibri" panose="020F0502020204030204" pitchFamily="34" charset="0"/>
                <a:ea typeface="+mn-ea"/>
                <a:cs typeface="Calibri" panose="020F0502020204030204" pitchFamily="34" charset="0"/>
              </a:rPr>
              <a:t>			</a:t>
            </a:r>
            <a:br>
              <a:rPr lang="it-IT" sz="2200" dirty="0">
                <a:solidFill>
                  <a:prstClr val="black"/>
                </a:solidFill>
                <a:latin typeface="Calibri" panose="020F0502020204030204" pitchFamily="34" charset="0"/>
                <a:ea typeface="+mn-ea"/>
                <a:cs typeface="Calibri" panose="020F0502020204030204" pitchFamily="34" charset="0"/>
              </a:rPr>
            </a:br>
            <a:br>
              <a:rPr lang="it-IT" sz="2200" dirty="0">
                <a:solidFill>
                  <a:prstClr val="black"/>
                </a:solidFill>
                <a:latin typeface="Calibri" panose="020F0502020204030204" pitchFamily="34" charset="0"/>
                <a:ea typeface="+mn-ea"/>
                <a:cs typeface="Calibri" panose="020F0502020204030204" pitchFamily="34" charset="0"/>
              </a:rPr>
            </a:br>
            <a:br>
              <a:rPr lang="it-IT" sz="2200" dirty="0">
                <a:solidFill>
                  <a:prstClr val="black"/>
                </a:solidFill>
                <a:latin typeface="Calibri" panose="020F0502020204030204" pitchFamily="34" charset="0"/>
                <a:ea typeface="+mn-ea"/>
                <a:cs typeface="Calibri" panose="020F0502020204030204" pitchFamily="34" charset="0"/>
              </a:rPr>
            </a:br>
            <a:br>
              <a:rPr lang="it-IT" sz="2200" dirty="0">
                <a:solidFill>
                  <a:prstClr val="black"/>
                </a:solidFill>
                <a:latin typeface="Calibri" panose="020F0502020204030204" pitchFamily="34" charset="0"/>
                <a:ea typeface="+mn-ea"/>
                <a:cs typeface="Calibri" panose="020F0502020204030204" pitchFamily="34" charset="0"/>
              </a:rPr>
            </a:br>
            <a:r>
              <a:rPr lang="it-IT" sz="2200" dirty="0">
                <a:solidFill>
                  <a:prstClr val="black"/>
                </a:solidFill>
                <a:latin typeface="Calibri" panose="020F0502020204030204" pitchFamily="34" charset="0"/>
                <a:ea typeface="+mn-ea"/>
                <a:cs typeface="Calibri" panose="020F0502020204030204" pitchFamily="34" charset="0"/>
              </a:rPr>
              <a:t>Taluni reati contravvenzionali, a determinate condizioni, possono essere estinti in via amministrativa.</a:t>
            </a:r>
            <a:br>
              <a:rPr lang="it-IT" sz="2200" dirty="0">
                <a:solidFill>
                  <a:prstClr val="black"/>
                </a:solidFill>
                <a:latin typeface="Calibri" panose="020F0502020204030204" pitchFamily="34" charset="0"/>
                <a:ea typeface="+mn-ea"/>
                <a:cs typeface="Calibri" panose="020F0502020204030204" pitchFamily="34" charset="0"/>
              </a:rPr>
            </a:br>
            <a:r>
              <a:rPr lang="it-IT" sz="2200" dirty="0">
                <a:solidFill>
                  <a:prstClr val="black"/>
                </a:solidFill>
                <a:latin typeface="Calibri" panose="020F0502020204030204" pitchFamily="34" charset="0"/>
                <a:ea typeface="+mn-ea"/>
                <a:cs typeface="Calibri" panose="020F0502020204030204" pitchFamily="34" charset="0"/>
              </a:rPr>
              <a:t>La </a:t>
            </a:r>
            <a:r>
              <a:rPr lang="it-IT" sz="2200" b="1" dirty="0">
                <a:solidFill>
                  <a:prstClr val="black"/>
                </a:solidFill>
                <a:latin typeface="Calibri" panose="020F0502020204030204" pitchFamily="34" charset="0"/>
                <a:ea typeface="+mn-ea"/>
                <a:cs typeface="Calibri" panose="020F0502020204030204" pitchFamily="34" charset="0"/>
              </a:rPr>
              <a:t>procedura di prescrizione obbligatoria </a:t>
            </a:r>
            <a:r>
              <a:rPr lang="it-IT" sz="2200" dirty="0">
                <a:solidFill>
                  <a:prstClr val="black"/>
                </a:solidFill>
                <a:latin typeface="Calibri" panose="020F0502020204030204" pitchFamily="34" charset="0"/>
                <a:ea typeface="+mn-ea"/>
                <a:cs typeface="Calibri" panose="020F0502020204030204" pitchFamily="34" charset="0"/>
              </a:rPr>
              <a:t>consiste in uno specifico procedimento finalizzato all’estinzione in via amministrativa delle </a:t>
            </a:r>
            <a:r>
              <a:rPr lang="it-IT" sz="2200" u="sng" dirty="0">
                <a:solidFill>
                  <a:prstClr val="black"/>
                </a:solidFill>
                <a:latin typeface="Calibri" panose="020F0502020204030204" pitchFamily="34" charset="0"/>
                <a:ea typeface="+mn-ea"/>
                <a:cs typeface="Calibri" panose="020F0502020204030204" pitchFamily="34" charset="0"/>
              </a:rPr>
              <a:t>contravvenzioni in materia di lavoro e legislazione sociale punite con l’ammenda o con la pena alternativa dell’arresto o dell’ammend</a:t>
            </a:r>
            <a:r>
              <a:rPr lang="it-IT" sz="2200" dirty="0">
                <a:solidFill>
                  <a:prstClr val="black"/>
                </a:solidFill>
                <a:latin typeface="Calibri" panose="020F0502020204030204" pitchFamily="34" charset="0"/>
                <a:ea typeface="+mn-ea"/>
                <a:cs typeface="Calibri" panose="020F0502020204030204" pitchFamily="34" charset="0"/>
              </a:rPr>
              <a:t>a, a seguito di un’apposita prescrizione dell’organo di vigilanza nell’esercizio delle funzioni di P.G.</a:t>
            </a:r>
            <a:br>
              <a:rPr lang="it-IT" sz="2200" dirty="0">
                <a:solidFill>
                  <a:prstClr val="black"/>
                </a:solidFill>
                <a:latin typeface="Calibri" panose="020F0502020204030204" pitchFamily="34" charset="0"/>
                <a:ea typeface="+mn-ea"/>
                <a:cs typeface="Calibri" panose="020F0502020204030204" pitchFamily="34" charset="0"/>
              </a:rPr>
            </a:br>
            <a:r>
              <a:rPr lang="it-IT" sz="2200" dirty="0">
                <a:solidFill>
                  <a:prstClr val="black"/>
                </a:solidFill>
                <a:latin typeface="Calibri" panose="020F0502020204030204" pitchFamily="34" charset="0"/>
                <a:ea typeface="+mn-ea"/>
                <a:cs typeface="Calibri" panose="020F0502020204030204" pitchFamily="34" charset="0"/>
              </a:rPr>
              <a:t> </a:t>
            </a:r>
            <a:br>
              <a:rPr lang="it-IT" sz="2200" dirty="0">
                <a:solidFill>
                  <a:prstClr val="black"/>
                </a:solidFill>
                <a:latin typeface="Calibri" panose="020F0502020204030204" pitchFamily="34" charset="0"/>
                <a:ea typeface="+mn-ea"/>
                <a:cs typeface="Calibri" panose="020F0502020204030204" pitchFamily="34" charset="0"/>
              </a:rPr>
            </a:br>
            <a:r>
              <a:rPr lang="it-IT" sz="2200" dirty="0">
                <a:solidFill>
                  <a:prstClr val="black"/>
                </a:solidFill>
                <a:latin typeface="Calibri" panose="020F0502020204030204" pitchFamily="34" charset="0"/>
                <a:ea typeface="+mn-ea"/>
                <a:cs typeface="Calibri" panose="020F0502020204030204" pitchFamily="34" charset="0"/>
              </a:rPr>
              <a:t>Tale procedura è stata per la prima volta introdotta e disciplinata nei suoi aspetti procedurali e sostanziali dagli artt. da 19 a 25 del D.lgs. N. 758/1994 con specifico riferimento alle violazioni in materia di igiene e sicurezza sul lavoro ed è stata estesa, con alcuni adattamenti, dall’art. 15, </a:t>
            </a:r>
            <a:r>
              <a:rPr lang="it-IT" sz="2200" dirty="0" err="1">
                <a:solidFill>
                  <a:prstClr val="black"/>
                </a:solidFill>
                <a:latin typeface="Calibri" panose="020F0502020204030204" pitchFamily="34" charset="0"/>
                <a:ea typeface="+mn-ea"/>
                <a:cs typeface="Calibri" panose="020F0502020204030204" pitchFamily="34" charset="0"/>
              </a:rPr>
              <a:t>D.Lgs.</a:t>
            </a:r>
            <a:r>
              <a:rPr lang="it-IT" sz="2200" dirty="0">
                <a:solidFill>
                  <a:prstClr val="black"/>
                </a:solidFill>
                <a:latin typeface="Calibri" panose="020F0502020204030204" pitchFamily="34" charset="0"/>
                <a:ea typeface="+mn-ea"/>
                <a:cs typeface="Calibri" panose="020F0502020204030204" pitchFamily="34" charset="0"/>
              </a:rPr>
              <a:t> n. 124/2004, a tutte le ipotesi di reati contravvenzionali in materia di lavoro e legislazione sociale punite con l’ammenda o con la pena alternativa dell’arresto o dell’ammenda.</a:t>
            </a:r>
            <a:endParaRPr lang="it-IT" sz="2400" dirty="0">
              <a:solidFill>
                <a:prstClr val="black"/>
              </a:solidFill>
              <a:latin typeface="Calibri" panose="020F0502020204030204" pitchFamily="34" charset="0"/>
              <a:ea typeface="+mn-ea"/>
              <a:cs typeface="Calibri" panose="020F0502020204030204" pitchFamily="34" charset="0"/>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 STRUMENTI</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dirty="0"/>
              <a:t>Ispettorato Territoriale del Lavoro di Rimini</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402238" y="1655201"/>
            <a:ext cx="8472616" cy="400110"/>
          </a:xfrm>
          <a:prstGeom prst="rect">
            <a:avLst/>
          </a:prstGeom>
          <a:noFill/>
        </p:spPr>
        <p:txBody>
          <a:bodyPr wrap="square" lIns="91440" tIns="45720" rIns="91440" bIns="45720" anchor="t">
            <a:spAutoFit/>
          </a:bodyPr>
          <a:lstStyle/>
          <a:p>
            <a:pPr lvl="0" algn="ju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09747471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13</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422942" y="1570548"/>
            <a:ext cx="7461283" cy="4954690"/>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ctr">
              <a:lnSpc>
                <a:spcPct val="105000"/>
              </a:lnSpc>
              <a:spcAft>
                <a:spcPts val="800"/>
              </a:spcAft>
            </a:pPr>
            <a:r>
              <a:rPr lang="it-IT" sz="1800" b="1" kern="100" dirty="0">
                <a:effectLst/>
                <a:latin typeface="Calibri" panose="020F0502020204030204" pitchFamily="34" charset="0"/>
                <a:ea typeface="SimSun" panose="02010600030101010101" pitchFamily="2" charset="-122"/>
                <a:cs typeface="Tahoma" panose="020B0604030504040204" pitchFamily="34" charset="0"/>
              </a:rPr>
              <a:t>Le inottemperanze agli ordini giudiziali di rimozione delle discriminazioni</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342900" lvl="0" indent="-342900">
              <a:lnSpc>
                <a:spcPct val="115000"/>
              </a:lnSpc>
              <a:spcAft>
                <a:spcPts val="700"/>
              </a:spcAft>
              <a:buFont typeface="Symbol" panose="05050102010706020507" pitchFamily="18" charset="2"/>
              <a:buChar char=""/>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Inottemperanza agli ordini di rimozione delle discriminazioni: COLLETTIVE</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nSpc>
                <a:spcPct val="115000"/>
              </a:lnSpc>
              <a:spcAft>
                <a:spcPts val="700"/>
              </a:spcAft>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 37 commi 3-4 D. Lgs n. 198/2006, come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modif</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da art. 1 comma 1 lett. a) n.1, D. Lgs. n. 5/2010</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800"/>
              </a:spcAft>
            </a:pPr>
            <a:r>
              <a:rPr lang="it-IT" sz="1200" kern="100" dirty="0">
                <a:effectLst/>
                <a:latin typeface="Calibri" panose="020F0502020204030204" pitchFamily="34" charset="0"/>
                <a:ea typeface="SimSun" panose="02010600030101010101" pitchFamily="2" charset="-122"/>
                <a:cs typeface="Tahoma" panose="020B0604030504040204" pitchFamily="34" charset="0"/>
              </a:rPr>
              <a:t>Per non aver ottemperato alla sentenza in cui il giudice, accertate le discriminazioni di carattere collettivo, ordina all’autore delle stesse di definire un piano di rimozione, sentite le rappresentanze sindacali aziendali ovvero, in mancanza, gli organismi locali aderenti alle organizzazioni sindacali di categoria maggiormente rappresentative sul piano nazionale, nonché il/la Consigliere/a di Parità Regionale competente per territorio o l’omologo/a nazionale. Nella sentenza il giudice fissa i criteri, anche temporali, da osservarsi ai fini della definizione ed attuazione del piano. Per non aver ottemperato al decreto d’urgenza o alla sentenza pronunciata nel relativo giudizio di opposizione che ordina la rimozione delle discriminazioni di carattere collettivo.</a:t>
            </a:r>
          </a:p>
          <a:p>
            <a:pPr marL="457200" algn="just">
              <a:lnSpc>
                <a:spcPct val="115000"/>
              </a:lnSpc>
              <a:spcAft>
                <a:spcPts val="800"/>
              </a:spcAft>
            </a:pPr>
            <a:r>
              <a:rPr lang="it-IT" sz="1200" u="sng" kern="100" dirty="0">
                <a:effectLst/>
                <a:latin typeface="Calibri" panose="020F0502020204030204" pitchFamily="34" charset="0"/>
                <a:ea typeface="SimSun" panose="02010600030101010101" pitchFamily="2" charset="-122"/>
                <a:cs typeface="Tahoma" panose="020B0604030504040204" pitchFamily="34" charset="0"/>
              </a:rPr>
              <a:t>L’ispettore del lavoro, in funzioni di UPG, adotterà la </a:t>
            </a:r>
            <a:r>
              <a:rPr lang="it-IT" sz="1200" b="1" u="sng" kern="100" dirty="0">
                <a:effectLst/>
                <a:latin typeface="Calibri" panose="020F0502020204030204" pitchFamily="34" charset="0"/>
                <a:ea typeface="SimSun" panose="02010600030101010101" pitchFamily="2" charset="-122"/>
                <a:cs typeface="Tahoma" panose="020B0604030504040204" pitchFamily="34" charset="0"/>
              </a:rPr>
              <a:t>prescrizione obbligatoria </a:t>
            </a:r>
            <a:r>
              <a:rPr lang="it-IT" sz="1200" u="sng" kern="100" dirty="0">
                <a:effectLst/>
                <a:latin typeface="Calibri" panose="020F0502020204030204" pitchFamily="34" charset="0"/>
                <a:ea typeface="SimSun" panose="02010600030101010101" pitchFamily="2" charset="-122"/>
                <a:cs typeface="Tahoma" panose="020B0604030504040204" pitchFamily="34" charset="0"/>
              </a:rPr>
              <a:t>ex art. 15 del D. Lgs. n. 124/2004 in quanto trattasi di reato contravvenzionale punito con l’arresto fino a 6 mesi o ammenda fino ad € 50.000.</a:t>
            </a:r>
            <a:endParaRPr lang="it-IT" sz="12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r>
              <a:rPr kumimoji="0" lang="it-IT"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95301949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14</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227350" y="1570548"/>
            <a:ext cx="7656876" cy="475360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ctr">
              <a:lnSpc>
                <a:spcPct val="105000"/>
              </a:lnSpc>
              <a:spcAft>
                <a:spcPts val="800"/>
              </a:spcAft>
            </a:pPr>
            <a:r>
              <a:rPr lang="it-IT" sz="1800" b="1" kern="100" dirty="0">
                <a:effectLst/>
                <a:latin typeface="Calibri" panose="020F0502020204030204" pitchFamily="34" charset="0"/>
                <a:ea typeface="SimSun" panose="02010600030101010101" pitchFamily="2" charset="-122"/>
                <a:cs typeface="Tahoma" panose="020B0604030504040204" pitchFamily="34" charset="0"/>
              </a:rPr>
              <a:t>     Le inottemperanze agli ordini giudiziali di rimozione delle discriminazioni</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a:t>
            </a:r>
          </a:p>
          <a:p>
            <a:pPr algn="ctr">
              <a:lnSpc>
                <a:spcPct val="105000"/>
              </a:lnSpc>
              <a:spcAft>
                <a:spcPts val="800"/>
              </a:spcAft>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Inottemperanza agli ordini di rimozione delle discriminazioni: INDIVIDUALI</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nSpc>
                <a:spcPct val="115000"/>
              </a:lnSpc>
              <a:spcAft>
                <a:spcPts val="700"/>
              </a:spcAft>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 38 commi 1-3 D. Lgs n. 198/2006, come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modif</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da art. 1 comma 1 lett. b) n.1, D. Lgs. n. 5/2010</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800"/>
              </a:spcAft>
            </a:pPr>
            <a:r>
              <a:rPr lang="it-IT" sz="1600" kern="100" dirty="0">
                <a:effectLst/>
                <a:latin typeface="Calibri" panose="020F0502020204030204" pitchFamily="34" charset="0"/>
                <a:ea typeface="SimSun" panose="02010600030101010101" pitchFamily="2" charset="-122"/>
                <a:cs typeface="Tahoma" panose="020B0604030504040204" pitchFamily="34" charset="0"/>
              </a:rPr>
              <a:t>Per non aver ottemperato al decreto motivato ed immediatamente esecutivo con il quale il Tribunale ordina al datore di lavoro la cessazione del comportamento illegittimo diretto a violare i divieti di discriminazione di cui all’art. 27 commi 1, 2, 3 e 4 e di cui all’art. 5 della L. 9 dicembre 1977, n. 903. Per non aver ottemperato alla sentenza pronunciata nel relativo giudizio di opposizione.</a:t>
            </a:r>
          </a:p>
          <a:p>
            <a:pPr marL="457200" algn="just">
              <a:lnSpc>
                <a:spcPct val="115000"/>
              </a:lnSpc>
              <a:spcAft>
                <a:spcPts val="800"/>
              </a:spcAft>
            </a:pPr>
            <a:r>
              <a:rPr lang="it-IT" sz="1600" u="sng" kern="100" dirty="0">
                <a:effectLst/>
                <a:latin typeface="Calibri" panose="020F0502020204030204" pitchFamily="34" charset="0"/>
                <a:ea typeface="SimSun" panose="02010600030101010101" pitchFamily="2" charset="-122"/>
                <a:cs typeface="Tahoma" panose="020B0604030504040204" pitchFamily="34" charset="0"/>
              </a:rPr>
              <a:t>L’ispettore del lavoro, in funzioni di UPG, adotterà la </a:t>
            </a:r>
            <a:r>
              <a:rPr lang="it-IT" sz="1600" b="1" u="sng" kern="100" dirty="0">
                <a:effectLst/>
                <a:latin typeface="Calibri" panose="020F0502020204030204" pitchFamily="34" charset="0"/>
                <a:ea typeface="SimSun" panose="02010600030101010101" pitchFamily="2" charset="-122"/>
                <a:cs typeface="Tahoma" panose="020B0604030504040204" pitchFamily="34" charset="0"/>
              </a:rPr>
              <a:t>prescrizione obbligatoria </a:t>
            </a:r>
            <a:r>
              <a:rPr lang="it-IT" sz="1600" u="sng" kern="100" dirty="0">
                <a:effectLst/>
                <a:latin typeface="Calibri" panose="020F0502020204030204" pitchFamily="34" charset="0"/>
                <a:ea typeface="SimSun" panose="02010600030101010101" pitchFamily="2" charset="-122"/>
                <a:cs typeface="Tahoma" panose="020B0604030504040204" pitchFamily="34" charset="0"/>
              </a:rPr>
              <a:t>ex art. 15 del D. Lgs. n. 124/2004 in quanto trattasi di reato contravvenzionale punito con l’arresto fino a 6 mesi o ammenda fino ad € 50.000.</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6221752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81493" y="2585593"/>
            <a:ext cx="8102733" cy="1525771"/>
          </a:xfrm>
        </p:spPr>
        <p:txBody>
          <a:bodyPr>
            <a:normAutofit fontScale="90000"/>
          </a:bodyPr>
          <a:lstStyle/>
          <a:p>
            <a:pPr algn="just"/>
            <a:r>
              <a:rPr lang="it-IT" sz="2400" b="1" dirty="0">
                <a:solidFill>
                  <a:prstClr val="black"/>
                </a:solidFill>
                <a:latin typeface="Calibri" panose="020F0502020204030204" pitchFamily="34" charset="0"/>
                <a:ea typeface="+mn-ea"/>
                <a:cs typeface="Calibri" panose="020F0502020204030204" pitchFamily="34" charset="0"/>
              </a:rPr>
              <a:t>Violazioni amministrative </a:t>
            </a:r>
            <a:r>
              <a:rPr lang="it-IT" sz="2400" dirty="0">
                <a:solidFill>
                  <a:prstClr val="black"/>
                </a:solidFill>
                <a:latin typeface="Calibri" panose="020F0502020204030204" pitchFamily="34" charset="0"/>
                <a:ea typeface="+mn-ea"/>
                <a:cs typeface="Calibri" panose="020F0502020204030204" pitchFamily="34" charset="0"/>
              </a:rPr>
              <a:t>comminate ai sensi della L. n. 689/81;</a:t>
            </a: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br>
              <a:rPr lang="it-IT" sz="2400" dirty="0">
                <a:solidFill>
                  <a:prstClr val="black"/>
                </a:solidFill>
                <a:latin typeface="Calibri" panose="020F0502020204030204" pitchFamily="34" charset="0"/>
                <a:ea typeface="+mn-ea"/>
                <a:cs typeface="Calibri" panose="020F0502020204030204" pitchFamily="34" charset="0"/>
              </a:rPr>
            </a:br>
            <a:r>
              <a:rPr lang="it-IT" sz="2400" dirty="0">
                <a:solidFill>
                  <a:prstClr val="black"/>
                </a:solidFill>
                <a:latin typeface="Calibri" panose="020F0502020204030204" pitchFamily="34" charset="0"/>
                <a:ea typeface="+mn-ea"/>
                <a:cs typeface="Calibri" panose="020F0502020204030204" pitchFamily="34" charset="0"/>
              </a:rPr>
              <a:t>     contenute nel verbale unico di accertamento e notificazione</a:t>
            </a: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 STRUMENTI</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15</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335692" y="1655201"/>
            <a:ext cx="8472616" cy="400110"/>
          </a:xfrm>
          <a:prstGeom prst="rect">
            <a:avLst/>
          </a:prstGeom>
          <a:noFill/>
        </p:spPr>
        <p:txBody>
          <a:bodyPr wrap="square" lIns="91440" tIns="45720" rIns="91440" bIns="45720" anchor="t">
            <a:spAutoFit/>
          </a:bodyPr>
          <a:lstStyle/>
          <a:p>
            <a:pPr lvl="0" algn="ju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8" name="Freccia in giù 7">
            <a:extLst>
              <a:ext uri="{FF2B5EF4-FFF2-40B4-BE49-F238E27FC236}">
                <a16:creationId xmlns:a16="http://schemas.microsoft.com/office/drawing/2014/main" id="{EAF6ADD4-C3BA-34A0-334F-F79295850C6B}"/>
              </a:ext>
            </a:extLst>
          </p:cNvPr>
          <p:cNvSpPr/>
          <p:nvPr/>
        </p:nvSpPr>
        <p:spPr>
          <a:xfrm>
            <a:off x="3583172" y="3149896"/>
            <a:ext cx="1573619" cy="5582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074319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16</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525630" y="1570548"/>
            <a:ext cx="7358596" cy="50239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ctr">
              <a:lnSpc>
                <a:spcPct val="105000"/>
              </a:lnSpc>
              <a:spcAft>
                <a:spcPts val="800"/>
              </a:spcAft>
            </a:pPr>
            <a:r>
              <a:rPr lang="it-IT" sz="1800" b="1" kern="100" dirty="0">
                <a:effectLst/>
                <a:latin typeface="Calibri" panose="020F0502020204030204" pitchFamily="34" charset="0"/>
                <a:ea typeface="SimSun" panose="02010600030101010101" pitchFamily="2" charset="-122"/>
                <a:cs typeface="Tahoma" panose="020B0604030504040204" pitchFamily="34" charset="0"/>
              </a:rPr>
              <a:t>I fenomeni discriminatori: parità uomo/donna (D.LGS. 198/2006)</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algn="ctr">
              <a:lnSpc>
                <a:spcPct val="105000"/>
              </a:lnSpc>
              <a:spcAft>
                <a:spcPts val="800"/>
              </a:spcAft>
            </a:pPr>
            <a:r>
              <a:rPr lang="it-IT" sz="1800" b="1" kern="100" dirty="0">
                <a:effectLst/>
                <a:latin typeface="Calibri" panose="020F0502020204030204" pitchFamily="34" charset="0"/>
                <a:ea typeface="SimSun" panose="02010600030101010101" pitchFamily="2" charset="-122"/>
                <a:cs typeface="Calibri" panose="020F0502020204030204" pitchFamily="34" charset="0"/>
              </a:rPr>
              <a:t> ILLECITI (depenalizzati)</a:t>
            </a:r>
            <a:r>
              <a:rPr lang="it-IT" sz="1800" b="1" i="1" kern="100" dirty="0">
                <a:effectLst/>
                <a:latin typeface="Calibri" panose="020F0502020204030204" pitchFamily="34" charset="0"/>
                <a:ea typeface="SimSun" panose="02010600030101010101" pitchFamily="2" charset="-122"/>
                <a:cs typeface="Calibri" panose="020F0502020204030204" pitchFamily="34" charset="0"/>
              </a:rPr>
              <a:t> </a:t>
            </a:r>
            <a:r>
              <a:rPr lang="it-IT" sz="1800" b="1" kern="100" dirty="0">
                <a:effectLst/>
                <a:latin typeface="Calibri" panose="020F0502020204030204" pitchFamily="34" charset="0"/>
                <a:ea typeface="SimSun" panose="02010600030101010101" pitchFamily="2" charset="-122"/>
                <a:cs typeface="Calibri" panose="020F0502020204030204" pitchFamily="34" charset="0"/>
              </a:rPr>
              <a:t>notificati con VERBALE UNICO</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342900" lvl="0" indent="-342900">
              <a:lnSpc>
                <a:spcPct val="115000"/>
              </a:lnSpc>
              <a:spcAft>
                <a:spcPts val="700"/>
              </a:spcAft>
              <a:buFont typeface="Symbol" panose="05050102010706020507" pitchFamily="18" charset="2"/>
              <a:buChar char=""/>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Discriminazione all’accesso</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nSpc>
                <a:spcPct val="115000"/>
              </a:lnSpc>
              <a:spcAft>
                <a:spcPts val="700"/>
              </a:spcAft>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Art.27, c 1,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modificato dall'art. 1, c 1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8/2016 </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800"/>
              </a:spcAft>
            </a:pPr>
            <a:r>
              <a:rPr lang="it-IT" sz="1400" kern="100" dirty="0">
                <a:effectLst/>
                <a:latin typeface="Calibri" panose="020F0502020204030204" pitchFamily="34" charset="0"/>
                <a:ea typeface="SimSun" panose="02010600030101010101" pitchFamily="2" charset="-122"/>
                <a:cs typeface="Tahoma" panose="020B0604030504040204" pitchFamily="34" charset="0"/>
              </a:rPr>
              <a:t>E' vietata qualsiasi discriminazione per quanto riguarda l'accesso al lavoro, in forma subordinata, autonoma o in qualsiasi altra forma, compresi i criteri di selezione e le condizioni di assunzione,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nonchè</a:t>
            </a:r>
            <a:r>
              <a:rPr lang="it-IT" sz="1400" kern="100" dirty="0">
                <a:effectLst/>
                <a:latin typeface="Calibri" panose="020F0502020204030204" pitchFamily="34" charset="0"/>
                <a:ea typeface="SimSun" panose="02010600030101010101" pitchFamily="2" charset="-122"/>
                <a:cs typeface="Tahoma" panose="020B0604030504040204" pitchFamily="34" charset="0"/>
              </a:rPr>
              <a:t> la promozione, indipendentemente dalle modalità di assunzione e qualunque sia il settore o il ramo di attività, a tutti i livelli della gerarchia professionale anche per quanto riguarda la creazione, la fornitura di attrezzature o l'ampliamento di un'impresa o l'avvio o l'ampliamento di ogni altra forma di attività autonoma. Ai sensi dell'art. 41, comma 2,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n.8/2016, </a:t>
            </a:r>
            <a:r>
              <a:rPr lang="it-IT" sz="14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4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4823665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17</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383824" y="1570548"/>
            <a:ext cx="7500401" cy="512191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lvl="0" indent="-342900">
              <a:lnSpc>
                <a:spcPct val="115000"/>
              </a:lnSpc>
              <a:spcAft>
                <a:spcPts val="700"/>
              </a:spcAft>
              <a:buFont typeface="Symbol" panose="05050102010706020507" pitchFamily="18" charset="2"/>
              <a:buChar char=""/>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Discriminazione stato matrimoniale, di famiglia o di gravidanza</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nSpc>
                <a:spcPct val="115000"/>
              </a:lnSpc>
              <a:spcAft>
                <a:spcPts val="700"/>
              </a:spcAft>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Art.27, comma 2, lettera a),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modificato dall'art. 1, comma 1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8/2016 </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800"/>
              </a:spcAft>
            </a:pPr>
            <a:r>
              <a:rPr lang="it-IT" sz="1600" kern="100" dirty="0">
                <a:effectLst/>
                <a:latin typeface="Calibri" panose="020F0502020204030204" pitchFamily="34" charset="0"/>
                <a:ea typeface="SimSun" panose="02010600030101010101" pitchFamily="2" charset="-122"/>
                <a:cs typeface="Tahoma" panose="020B0604030504040204" pitchFamily="34" charset="0"/>
              </a:rPr>
              <a:t>La discriminazione di cui al comma 1 dello stesso articolo è vietata anche se attuata attraverso il riferimento allo stato matrimoniale o di famiglia o di gravidanza nonché di maternità o paternità, anche adottive (comma 1: E' vietata qualsiasi discriminazione per quanto riguarda l'accesso al lavoro, in forma subordinata, autonoma o in qualsiasi altra forma, compresi i criteri di selezione e le condizioni di assunzione, nonché la promozione, indipendentemente dalle modalità di assunzione e qualunque sia il settore o il ramo di attività, a tutti i livelli della gerarchia professionale). Ai sensi dell'art. 41, comma 2, </a:t>
            </a:r>
            <a:r>
              <a:rPr lang="it-IT" sz="16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6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6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600" kern="100" dirty="0">
                <a:effectLst/>
                <a:latin typeface="Calibri" panose="020F0502020204030204" pitchFamily="34" charset="0"/>
                <a:ea typeface="SimSun" panose="02010600030101010101" pitchFamily="2" charset="-122"/>
                <a:cs typeface="Tahoma" panose="020B0604030504040204" pitchFamily="34" charset="0"/>
              </a:rPr>
              <a:t> n. 8/2016, </a:t>
            </a:r>
            <a:r>
              <a:rPr lang="it-IT" sz="16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0585329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18</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393604" y="1570548"/>
            <a:ext cx="7490622" cy="540506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lvl="0" indent="-342900">
              <a:lnSpc>
                <a:spcPct val="115000"/>
              </a:lnSpc>
              <a:spcAft>
                <a:spcPts val="700"/>
              </a:spcAft>
              <a:buFont typeface="Symbol" panose="05050102010706020507" pitchFamily="18" charset="2"/>
              <a:buChar char=""/>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Discriminazione indiretta</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nSpc>
                <a:spcPct val="115000"/>
              </a:lnSpc>
              <a:spcAft>
                <a:spcPts val="700"/>
              </a:spcAft>
            </a:pP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Art.27, comma 2, lettera b),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modificato dall'art. 1, comma 1 </a:t>
            </a:r>
            <a:r>
              <a:rPr lang="it-IT" sz="18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8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8/2016 </a:t>
            </a:r>
            <a:endParaRPr lang="it-IT" sz="18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800"/>
              </a:spcAft>
            </a:pPr>
            <a:r>
              <a:rPr lang="it-IT" sz="1600" kern="100" dirty="0">
                <a:effectLst/>
                <a:latin typeface="Calibri" panose="020F0502020204030204" pitchFamily="34" charset="0"/>
                <a:ea typeface="SimSun" panose="02010600030101010101" pitchFamily="2" charset="-122"/>
                <a:cs typeface="Tahoma" panose="020B0604030504040204" pitchFamily="34" charset="0"/>
              </a:rPr>
              <a:t>La discriminazione di cui al comma 1 dello stesso articolo è vietata anche se attuata in modo indiretto, attraverso meccanismi di preselezione ovvero a mezzo stampa o con qualsiasi altra forma pubblicitaria che indichi come requisito professionale l'appartenenza all'uno o all'altro sesso (comma 1: E' vietata qualsiasi discriminazione per quanto riguarda l'accesso al lavoro, in forma subordinata, autonoma o in qualsiasi altra forma, compresi i criteri di selezione e le condizioni di assunzione, nonché la promozione, indipendentemente dalle modalità di assunzione e qualunque sia il settore o il ramo di attività, a tutti i livelli della gerarchia professionale). Ai sensi dell'art. 41, comma 2, </a:t>
            </a:r>
            <a:r>
              <a:rPr lang="it-IT" sz="16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6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6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600" kern="100" dirty="0">
                <a:effectLst/>
                <a:latin typeface="Calibri" panose="020F0502020204030204" pitchFamily="34" charset="0"/>
                <a:ea typeface="SimSun" panose="02010600030101010101" pitchFamily="2" charset="-122"/>
                <a:cs typeface="Tahoma" panose="020B0604030504040204" pitchFamily="34" charset="0"/>
              </a:rPr>
              <a:t> n. 8/2016, </a:t>
            </a:r>
            <a:r>
              <a:rPr lang="it-IT" sz="16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95960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19</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207790" y="1570548"/>
            <a:ext cx="7676436" cy="5083956"/>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algn="just">
              <a:lnSpc>
                <a:spcPct val="115000"/>
              </a:lnSpc>
              <a:spcAft>
                <a:spcPts val="800"/>
              </a:spcAft>
            </a:pPr>
            <a:r>
              <a:rPr lang="it-IT" sz="1400" kern="100" dirty="0">
                <a:effectLst/>
                <a:latin typeface="Calibri" panose="020F0502020204030204" pitchFamily="34" charset="0"/>
                <a:ea typeface="SimSun" panose="02010600030101010101" pitchFamily="2" charset="-122"/>
                <a:cs typeface="Tahoma" panose="020B0604030504040204" pitchFamily="34" charset="0"/>
              </a:rPr>
              <a:t>Il divieto di cui ai commi 1 e 2 dello stesso articolo si applica anche alle iniziative in </a:t>
            </a:r>
            <a:r>
              <a:rPr lang="it-IT" sz="1400" b="1" kern="100" dirty="0">
                <a:effectLst/>
                <a:latin typeface="Calibri" panose="020F0502020204030204" pitchFamily="34" charset="0"/>
                <a:ea typeface="SimSun" panose="02010600030101010101" pitchFamily="2" charset="-122"/>
                <a:cs typeface="Tahoma" panose="020B0604030504040204" pitchFamily="34" charset="0"/>
              </a:rPr>
              <a:t>materia di orientamento, formazione, perfezionamento aggiornamento e riqualificazione professionale</a:t>
            </a:r>
            <a:r>
              <a:rPr lang="it-IT" sz="1400" kern="100" dirty="0">
                <a:effectLst/>
                <a:latin typeface="Calibri" panose="020F0502020204030204" pitchFamily="34" charset="0"/>
                <a:ea typeface="SimSun" panose="02010600030101010101" pitchFamily="2" charset="-122"/>
                <a:cs typeface="Tahoma" panose="020B0604030504040204" pitchFamily="34" charset="0"/>
              </a:rPr>
              <a:t>, inclusi i tirocini formativi e di orientamento, per quanto concerne sia l'accesso sia i contenuti, nonché all'affiliazione e all'attività in un'organizzazione di lavoratori o datori di lavoro, o in qualunque organizzazione i cui membri esercitino una particolare professione, e alle prestazioni erogate da tali organizzazioni (comma 1: E' vietata qualsiasi discriminazione per quanto riguarda l'accesso al lavoro, in forma subordinata, autonoma o in qualsiasi altra forma, compresi i criteri di selezione e le condizioni di assunzione, nonché la promozione, indipendentemente dalle modalità di assunzione e qualunque sia il settore o il ramo di attività, a tutti i livelli della gerarchia professionale. Comma 2: La discriminazione di cui al comma 1 è vietata anche se attuata: a) attraverso il riferimento allo stato matrimoniale o di famiglia o di gravidanza, nonché di maternità o paternità, anche adottive; b) in modo indiretto, attraverso meccanismi di preselezione ovvero a mezzo stampa o con qualsiasi altra forma pubblicitaria che indichi come requisito professionale l'appartenenza all'uno o all'altro sesso). Ai sensi dell'art. 41, comma 2,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8/2016, </a:t>
            </a:r>
            <a:r>
              <a:rPr lang="it-IT" sz="14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violazione della disposizione indicata è soggetta alla sanzione amministrativa pecuniaria da euro 5000 a euro 10000</a:t>
            </a:r>
            <a:r>
              <a:rPr lang="it-IT" sz="1400" kern="100" dirty="0">
                <a:effectLst/>
                <a:latin typeface="Calibri" panose="020F0502020204030204" pitchFamily="34" charset="0"/>
                <a:ea typeface="SimSun" panose="02010600030101010101" pitchFamily="2" charset="-122"/>
                <a:cs typeface="Tahoma" panose="020B0604030504040204" pitchFamily="34" charset="0"/>
              </a:rPr>
              <a:t>.</a:t>
            </a: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900683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dirty="0">
                <a:solidFill>
                  <a:schemeClr val="accent2">
                    <a:lumMod val="75000"/>
                  </a:schemeClr>
                </a:solidFill>
              </a:rPr>
            </a:br>
            <a:endParaRPr lang="it-IT" sz="2700" dirty="0">
              <a:solidFill>
                <a:schemeClr val="accent2">
                  <a:lumMod val="75000"/>
                </a:schemeClr>
              </a:solidFill>
            </a:endParaRPr>
          </a:p>
        </p:txBody>
      </p:sp>
      <p:sp>
        <p:nvSpPr>
          <p:cNvPr id="5" name="Sottotitolo 4"/>
          <p:cNvSpPr>
            <a:spLocks noGrp="1"/>
          </p:cNvSpPr>
          <p:nvPr>
            <p:ph type="subTitle" idx="1"/>
          </p:nvPr>
        </p:nvSpPr>
        <p:spPr>
          <a:xfrm>
            <a:off x="2265405" y="432487"/>
            <a:ext cx="6090524" cy="1025611"/>
          </a:xfrm>
        </p:spPr>
        <p:txBody>
          <a:bodyPr>
            <a:normAutofit fontScale="92500" lnSpcReduction="20000"/>
          </a:bodyPr>
          <a:lstStyle/>
          <a:p>
            <a:pPr algn="ctr"/>
            <a:r>
              <a:rPr lang="it-IT" b="1" dirty="0">
                <a:solidFill>
                  <a:schemeClr val="accent1"/>
                </a:solidFill>
              </a:rPr>
              <a:t>ISPETTORATO TERRITORIALE DEL LAVORO DI RIMINI</a:t>
            </a:r>
          </a:p>
          <a:p>
            <a:pPr algn="ctr"/>
            <a:endParaRPr lang="it-IT" sz="2100" dirty="0">
              <a:solidFill>
                <a:schemeClr val="accent1"/>
              </a:solidFill>
            </a:endParaRPr>
          </a:p>
          <a:p>
            <a:pPr algn="ctr"/>
            <a:r>
              <a:rPr lang="it-IT" sz="2100" dirty="0">
                <a:solidFill>
                  <a:schemeClr val="accent1"/>
                </a:solidFill>
              </a:rPr>
              <a:t>Composizione vigilanza</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pic>
        <p:nvPicPr>
          <p:cNvPr id="8" name="Immagine 7">
            <a:extLst>
              <a:ext uri="{FF2B5EF4-FFF2-40B4-BE49-F238E27FC236}">
                <a16:creationId xmlns:a16="http://schemas.microsoft.com/office/drawing/2014/main" id="{6A511DBB-84D9-4C1C-9EE9-181D1622ACFC}"/>
              </a:ext>
            </a:extLst>
          </p:cNvPr>
          <p:cNvPicPr>
            <a:picLocks noChangeAspect="1"/>
          </p:cNvPicPr>
          <p:nvPr/>
        </p:nvPicPr>
        <p:blipFill>
          <a:blip r:embed="rId4"/>
          <a:stretch>
            <a:fillRect/>
          </a:stretch>
        </p:blipFill>
        <p:spPr>
          <a:xfrm>
            <a:off x="1887478" y="1556950"/>
            <a:ext cx="6567748" cy="4438547"/>
          </a:xfrm>
          <a:prstGeom prst="rect">
            <a:avLst/>
          </a:prstGeom>
        </p:spPr>
      </p:pic>
    </p:spTree>
    <p:extLst>
      <p:ext uri="{BB962C8B-B14F-4D97-AF65-F5344CB8AC3E}">
        <p14:creationId xmlns:p14="http://schemas.microsoft.com/office/powerpoint/2010/main" val="379754198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20</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638096" y="1570548"/>
            <a:ext cx="7246130" cy="5294270"/>
          </a:xfrm>
          <a:prstGeom prst="rect">
            <a:avLst/>
          </a:prstGeom>
          <a:noFill/>
        </p:spPr>
        <p:txBody>
          <a:bodyPr wrap="square" lIns="91440" tIns="45720" rIns="91440" bIns="45720" anchor="t">
            <a:spAutoFit/>
          </a:bodyPr>
          <a:lstStyle/>
          <a:p>
            <a:pPr marL="342900" lvl="0" indent="-342900" algn="just">
              <a:lnSpc>
                <a:spcPct val="115000"/>
              </a:lnSpc>
              <a:spcAft>
                <a:spcPts val="700"/>
              </a:spcAft>
              <a:buFont typeface="Symbol" panose="05050102010706020507" pitchFamily="18" charset="2"/>
              <a:buChar char=""/>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Discriminazioni in materia di retribuzione</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700"/>
              </a:spcAft>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Art.28, comma 1,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modificato dall'art. 1, comma 1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8/2016 </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05000"/>
              </a:lnSpc>
              <a:spcAft>
                <a:spcPts val="800"/>
              </a:spcAft>
            </a:pPr>
            <a:r>
              <a:rPr lang="it-IT" sz="1400" kern="100" dirty="0">
                <a:effectLst/>
                <a:latin typeface="Calibri" panose="020F0502020204030204" pitchFamily="34" charset="0"/>
                <a:ea typeface="SimSun" panose="02010600030101010101" pitchFamily="2" charset="-122"/>
                <a:cs typeface="Tahoma" panose="020B0604030504040204" pitchFamily="34" charset="0"/>
              </a:rPr>
              <a:t>E’ vietata qualsiasi discriminazione, diretta e indiretta, concernente un qualunque aspetto o condizione delle retribuzioni, per quanto riguarda uno stesso lavoro o un lavoro al quale è attribuito un valore uguale. Ai sensi dell'art. 41, comma 2,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8/2016, </a:t>
            </a:r>
            <a:r>
              <a:rPr lang="it-IT" sz="14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4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05000"/>
              </a:lnSpc>
              <a:spcAft>
                <a:spcPts val="800"/>
              </a:spcAft>
            </a:pPr>
            <a:r>
              <a:rPr lang="it-IT" sz="1600" b="1" kern="100" dirty="0">
                <a:effectLst/>
                <a:latin typeface="Calibri" panose="020F0502020204030204" pitchFamily="34" charset="0"/>
                <a:ea typeface="SimSun" panose="02010600030101010101" pitchFamily="2" charset="-122"/>
                <a:cs typeface="Tahoma" panose="020B0604030504040204" pitchFamily="34" charset="0"/>
              </a:rPr>
              <a:t>Art.28, comma 2, </a:t>
            </a:r>
            <a:r>
              <a:rPr lang="it-IT" sz="1600" b="1"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effectLst/>
                <a:latin typeface="Calibri" panose="020F0502020204030204" pitchFamily="34" charset="0"/>
                <a:ea typeface="SimSun" panose="02010600030101010101" pitchFamily="2" charset="-122"/>
                <a:cs typeface="Tahoma" panose="020B0604030504040204" pitchFamily="34" charset="0"/>
              </a:rPr>
              <a:t> n. 198/2006 modificato dall'art. 1, comma 1 </a:t>
            </a:r>
            <a:r>
              <a:rPr lang="it-IT" sz="1600" b="1"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effectLst/>
                <a:latin typeface="Calibri" panose="020F0502020204030204" pitchFamily="34" charset="0"/>
                <a:ea typeface="SimSun" panose="02010600030101010101" pitchFamily="2" charset="-122"/>
                <a:cs typeface="Tahoma" panose="020B0604030504040204" pitchFamily="34" charset="0"/>
              </a:rPr>
              <a:t> n. 8/2016 </a:t>
            </a:r>
          </a:p>
          <a:p>
            <a:pPr marL="457200" algn="just">
              <a:lnSpc>
                <a:spcPct val="105000"/>
              </a:lnSpc>
              <a:spcAft>
                <a:spcPts val="800"/>
              </a:spcAft>
            </a:pPr>
            <a:r>
              <a:rPr lang="it-IT" sz="1200" kern="100" dirty="0">
                <a:effectLst/>
                <a:latin typeface="Calibri" panose="020F0502020204030204" pitchFamily="34" charset="0"/>
                <a:ea typeface="SimSun" panose="02010600030101010101" pitchFamily="2" charset="-122"/>
                <a:cs typeface="Tahoma" panose="020B0604030504040204" pitchFamily="34" charset="0"/>
              </a:rPr>
              <a:t>I sistemi di classificazione professionale ai fini della determinazione delle retribuzioni debbono adottare criteri comuni per uomini e donne ed essere elaborati in modo da eliminare le discriminazioni. Ai sensi dell'art. 41, comma 2, </a:t>
            </a:r>
            <a:r>
              <a:rPr lang="it-IT" sz="12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2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2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200" kern="100" dirty="0">
                <a:effectLst/>
                <a:latin typeface="Calibri" panose="020F0502020204030204" pitchFamily="34" charset="0"/>
                <a:ea typeface="SimSun" panose="02010600030101010101" pitchFamily="2" charset="-122"/>
                <a:cs typeface="Tahoma" panose="020B0604030504040204" pitchFamily="34" charset="0"/>
              </a:rPr>
              <a:t> n. 8/2016, la violazione della disposizione indicata è soggetta alla sanzione amministrativa pecuniaria da euro 5000 a euro 10000./2016, </a:t>
            </a:r>
            <a:r>
              <a:rPr lang="it-IT" sz="12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2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05000"/>
              </a:lnSpc>
              <a:spcAft>
                <a:spcPts val="800"/>
              </a:spcAft>
            </a:pPr>
            <a:r>
              <a:rPr lang="it-IT" sz="1200" kern="1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SimSun" panose="02010600030101010101" pitchFamily="2" charset="-122"/>
                <a:cs typeface="Tahoma" panose="020B0604030504040204" pitchFamily="34" charset="0"/>
              </a:rPr>
              <a:t>In tali ipotesi, in presenza di credito certo, liquido ed esigibile, ai sensi dell’art.12 del D. Lgs. n. 124/2004, l’ispettore del lavoro valuterà l’adozione della diffida accertativa per il recupero del credito retributivo, con connessi profili previdenziali.</a:t>
            </a: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reccia a destra 8">
            <a:extLst>
              <a:ext uri="{FF2B5EF4-FFF2-40B4-BE49-F238E27FC236}">
                <a16:creationId xmlns:a16="http://schemas.microsoft.com/office/drawing/2014/main" id="{1B1E4436-B212-B73A-016F-C814792D008A}"/>
              </a:ext>
            </a:extLst>
          </p:cNvPr>
          <p:cNvSpPr/>
          <p:nvPr/>
        </p:nvSpPr>
        <p:spPr>
          <a:xfrm>
            <a:off x="926757" y="5877437"/>
            <a:ext cx="992638" cy="308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8743992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21</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667434" y="1570548"/>
            <a:ext cx="7216791" cy="5266570"/>
          </a:xfrm>
          <a:prstGeom prst="rect">
            <a:avLst/>
          </a:prstGeom>
          <a:noFill/>
        </p:spPr>
        <p:txBody>
          <a:bodyPr wrap="square" lIns="91440" tIns="45720" rIns="91440" bIns="45720" anchor="t">
            <a:spAutoFit/>
          </a:bodyPr>
          <a:lstStyle/>
          <a:p>
            <a:pPr marL="342900" lvl="0" indent="-342900" algn="just">
              <a:lnSpc>
                <a:spcPct val="115000"/>
              </a:lnSpc>
              <a:spcAft>
                <a:spcPts val="700"/>
              </a:spcAft>
              <a:buFont typeface="Symbol" panose="05050102010706020507" pitchFamily="18" charset="2"/>
              <a:buChar char=""/>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Discriminazioni in materia di retribuzione e diffida accertativa </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Potere di diffida accertativa per crediti patrimoniali (art. 13 </a:t>
            </a:r>
            <a:r>
              <a:rPr kumimoji="0" lang="it-IT"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D.Lgs.</a:t>
            </a: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 124/2004, come modificata dal </a:t>
            </a:r>
            <a:r>
              <a:rPr kumimoji="0" lang="it-IT"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d.l.</a:t>
            </a: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 76/2020 convertito nella legge n. 120/2020; in merito cfr. Circolare INL n. 6 del 05.10.2020)</a:t>
            </a: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lgn="just">
              <a:defRPr/>
            </a:pP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diffida accertativa, con cui l’Ispettorato del lavoro intima il pagamento di crediti retributivi accertati al datore di lavoro (pubblico o privato), prevede che – in caso accertamento di un credito certo, liquido ed esigibile – l’Ispettorato del lavoro possa intimare al datore di lavoro il pagamento del credito accertato a favore del lavoratore/lavoratrice. </a:t>
            </a: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1485663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22</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462062" y="1570548"/>
            <a:ext cx="7654096" cy="4195508"/>
          </a:xfrm>
          <a:prstGeom prst="rect">
            <a:avLst/>
          </a:prstGeom>
          <a:noFill/>
        </p:spPr>
        <p:txBody>
          <a:bodyPr wrap="square" lIns="91440" tIns="45720" rIns="91440" bIns="45720" anchor="t">
            <a:spAutoFit/>
          </a:bodyPr>
          <a:lstStyle/>
          <a:p>
            <a:pPr marL="342900" lvl="0" indent="-342900" algn="just">
              <a:lnSpc>
                <a:spcPct val="115000"/>
              </a:lnSpc>
              <a:spcAft>
                <a:spcPts val="700"/>
              </a:spcAft>
              <a:buFont typeface="Symbol" panose="05050102010706020507" pitchFamily="18" charset="2"/>
              <a:buChar char=""/>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Discriminazioni in materia di retribuzione e diffida accertativa per crediti patrimoniali</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lvl="0" algn="ctr">
              <a:defRPr/>
            </a:pP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(art. 13 </a:t>
            </a:r>
            <a:r>
              <a:rPr kumimoji="0" lang="it-IT"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D.Lgs.</a:t>
            </a:r>
            <a:r>
              <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 124/2004)</a:t>
            </a:r>
          </a:p>
          <a:p>
            <a:pPr marL="342900" lvl="0" indent="-342900" algn="just">
              <a:buFont typeface="Wingdings" panose="05000000000000000000" pitchFamily="2" charset="2"/>
              <a:buChar char="Ø"/>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Entro i 30 giorni dalla notifica della diffida il datore di lavoro e/o obbligato in solido possono richiedere il tentativo di conciliazione monocratica ovvero proporre ricorso al Direttore dell’ITL.</a:t>
            </a:r>
          </a:p>
          <a:p>
            <a:pPr marL="342900" lvl="0" indent="-342900" algn="just">
              <a:buFont typeface="Wingdings" panose="05000000000000000000" pitchFamily="2" charset="2"/>
              <a:buChar char="Ø"/>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diffida acquista automaticamente efficacia di tiolo esecutivo, senza alcun provvedimento ulteriore da parte del Dirigente di sede, quando:</a:t>
            </a:r>
          </a:p>
          <a:p>
            <a:pPr marL="342900" lvl="0" indent="-342900" algn="just">
              <a:buFont typeface="Wingdings" panose="05000000000000000000" pitchFamily="2" charset="2"/>
              <a:buChar char="Ø"/>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trascorsi 30 giorni dalla notifica, salvo tentativo di conciliazione o ricorso al Direttore;</a:t>
            </a:r>
          </a:p>
          <a:p>
            <a:pPr marL="342900" lvl="0" indent="-342900" algn="just">
              <a:buFont typeface="Wingdings" panose="05000000000000000000" pitchFamily="2" charset="2"/>
              <a:buChar char="Ø"/>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caso di mancato raggiungimento di un accordo in sede conciliativa;</a:t>
            </a:r>
          </a:p>
          <a:p>
            <a:pPr marL="342900" lvl="0" indent="-342900" algn="just">
              <a:buFont typeface="Wingdings" panose="05000000000000000000" pitchFamily="2" charset="2"/>
              <a:buChar char="Ø"/>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caso di rigetto del ricorso. </a:t>
            </a:r>
          </a:p>
        </p:txBody>
      </p:sp>
    </p:spTree>
    <p:extLst>
      <p:ext uri="{BB962C8B-B14F-4D97-AF65-F5344CB8AC3E}">
        <p14:creationId xmlns:p14="http://schemas.microsoft.com/office/powerpoint/2010/main" val="108814058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23</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476732" y="1570548"/>
            <a:ext cx="7407494" cy="5064976"/>
          </a:xfrm>
          <a:prstGeom prst="rect">
            <a:avLst/>
          </a:prstGeom>
          <a:noFill/>
        </p:spPr>
        <p:txBody>
          <a:bodyPr wrap="square" lIns="91440" tIns="45720" rIns="91440" bIns="45720" anchor="t">
            <a:spAutoFit/>
          </a:bodyPr>
          <a:lstStyle/>
          <a:p>
            <a:pPr marL="342900" lvl="0" indent="-342900" algn="just">
              <a:lnSpc>
                <a:spcPct val="115000"/>
              </a:lnSpc>
              <a:spcAft>
                <a:spcPts val="700"/>
              </a:spcAft>
              <a:buFont typeface="Symbol" panose="05050102010706020507" pitchFamily="18" charset="2"/>
              <a:buChar char=""/>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Discriminazioni in materia di mansioni, qualifica e carriera</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700"/>
              </a:spcAft>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Art.29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modificato dall'art. 1, comma 1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8/2016 </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05000"/>
              </a:lnSpc>
              <a:spcAft>
                <a:spcPts val="800"/>
              </a:spcAft>
            </a:pPr>
            <a:r>
              <a:rPr lang="it-IT" sz="1400" kern="100" dirty="0" err="1">
                <a:effectLst/>
                <a:latin typeface="Calibri" panose="020F0502020204030204" pitchFamily="34" charset="0"/>
                <a:ea typeface="SimSun" panose="02010600030101010101" pitchFamily="2" charset="-122"/>
                <a:cs typeface="Tahoma" panose="020B0604030504040204" pitchFamily="34" charset="0"/>
              </a:rPr>
              <a:t>E'vietata</a:t>
            </a:r>
            <a:r>
              <a:rPr lang="it-IT" sz="1400" kern="100" dirty="0">
                <a:effectLst/>
                <a:latin typeface="Calibri" panose="020F0502020204030204" pitchFamily="34" charset="0"/>
                <a:ea typeface="SimSun" panose="02010600030101010101" pitchFamily="2" charset="-122"/>
                <a:cs typeface="Tahoma" panose="020B0604030504040204" pitchFamily="34" charset="0"/>
              </a:rPr>
              <a:t> qualsiasi discriminazione fra uomini e donne per quanto riguarda l'attribuzione delle qualifiche, delle mansioni e la progressione nella carriera. Ai sensi dell'art. 41, comma 2,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8/2016, </a:t>
            </a:r>
            <a:r>
              <a:rPr lang="it-IT" sz="14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400" kern="100" dirty="0">
              <a:effectLst/>
              <a:latin typeface="Calibri" panose="020F0502020204030204" pitchFamily="34" charset="0"/>
              <a:ea typeface="SimSun" panose="02010600030101010101" pitchFamily="2" charset="-122"/>
              <a:cs typeface="Tahoma" panose="020B0604030504040204" pitchFamily="34" charset="0"/>
            </a:endParaRPr>
          </a:p>
          <a:p>
            <a:pPr algn="just">
              <a:lnSpc>
                <a:spcPct val="105000"/>
              </a:lnSpc>
              <a:spcAft>
                <a:spcPts val="800"/>
              </a:spcAft>
            </a:pPr>
            <a:r>
              <a:rPr lang="it-IT" sz="1600" kern="100" dirty="0">
                <a:effectLst/>
                <a:latin typeface="Calibri" panose="020F0502020204030204" pitchFamily="34" charset="0"/>
                <a:ea typeface="SimSun" panose="02010600030101010101" pitchFamily="2" charset="-122"/>
                <a:cs typeface="Tahoma" panose="020B0604030504040204" pitchFamily="34" charset="0"/>
              </a:rPr>
              <a:t> </a:t>
            </a:r>
          </a:p>
          <a:p>
            <a:pPr marL="342900" lvl="0" indent="-342900" algn="just">
              <a:lnSpc>
                <a:spcPct val="115000"/>
              </a:lnSpc>
              <a:spcAft>
                <a:spcPts val="700"/>
              </a:spcAft>
              <a:buFont typeface="Symbol" panose="05050102010706020507" pitchFamily="18" charset="2"/>
              <a:buChar char=""/>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Discriminazioni in materia di prestazioni previdenziali </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228600" indent="220980" algn="just">
              <a:lnSpc>
                <a:spcPct val="115000"/>
              </a:lnSpc>
              <a:spcAft>
                <a:spcPts val="700"/>
              </a:spcAft>
            </a:pP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 30, comma 1,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modificato dall'art. 1, comma 1 </a:t>
            </a:r>
            <a:r>
              <a:rPr lang="it-IT" sz="16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6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8/2016 </a:t>
            </a:r>
            <a:endParaRPr lang="it-IT" sz="16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05000"/>
              </a:lnSpc>
              <a:spcAft>
                <a:spcPts val="800"/>
              </a:spcAft>
            </a:pPr>
            <a:r>
              <a:rPr lang="it-IT" sz="1400" kern="100" dirty="0">
                <a:effectLst/>
                <a:latin typeface="Calibri" panose="020F0502020204030204" pitchFamily="34" charset="0"/>
                <a:ea typeface="SimSun" panose="02010600030101010101" pitchFamily="2" charset="-122"/>
                <a:cs typeface="Tahoma" panose="020B0604030504040204" pitchFamily="34" charset="0"/>
              </a:rPr>
              <a:t>Le lavoratrici in possesso dei requisiti per aver diritto alla pensione di vecchiaia hanno diritto di proseguire il rapporto di lavoro fino agli stessi limiti di età previsti per gli uomini da disposizioni legislative, regolamentari e contrattuali. Ai sensi dell'art. 41, comma 2,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198/2006 così come modificato dall'art. 1, commi 1 e 5, lettera a) </a:t>
            </a:r>
            <a:r>
              <a:rPr lang="it-IT" sz="1400" kern="100" dirty="0" err="1">
                <a:effectLst/>
                <a:latin typeface="Calibri" panose="020F0502020204030204" pitchFamily="34" charset="0"/>
                <a:ea typeface="SimSun" panose="02010600030101010101" pitchFamily="2" charset="-122"/>
                <a:cs typeface="Tahoma" panose="020B0604030504040204" pitchFamily="34" charset="0"/>
              </a:rPr>
              <a:t>D.Lgs.</a:t>
            </a:r>
            <a:r>
              <a:rPr lang="it-IT" sz="1400" kern="100" dirty="0">
                <a:effectLst/>
                <a:latin typeface="Calibri" panose="020F0502020204030204" pitchFamily="34" charset="0"/>
                <a:ea typeface="SimSun" panose="02010600030101010101" pitchFamily="2" charset="-122"/>
                <a:cs typeface="Tahoma" panose="020B0604030504040204" pitchFamily="34" charset="0"/>
              </a:rPr>
              <a:t> n. 8/2016, </a:t>
            </a:r>
            <a:r>
              <a:rPr lang="it-IT" sz="1400" u="sng" kern="100" dirty="0">
                <a:effectLst/>
                <a:latin typeface="Calibri" panose="020F0502020204030204" pitchFamily="34" charset="0"/>
                <a:ea typeface="SimSun" panose="02010600030101010101" pitchFamily="2" charset="-122"/>
                <a:cs typeface="Tahoma" panose="020B0604030504040204" pitchFamily="34" charset="0"/>
              </a:rPr>
              <a:t>l’ispettore del lavoro applicherà la sanzione amministrativa pecuniaria da euro 5000 a euro 10000.</a:t>
            </a:r>
            <a:endParaRPr lang="it-IT" sz="1400" kern="100" dirty="0">
              <a:effectLst/>
              <a:latin typeface="Calibri" panose="020F0502020204030204" pitchFamily="34" charset="0"/>
              <a:ea typeface="SimSun" panose="02010600030101010101" pitchFamily="2" charset="-122"/>
              <a:cs typeface="Tahoma" panose="020B0604030504040204" pitchFamily="34"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2503886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24</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286028" y="1570548"/>
            <a:ext cx="7598198" cy="5182444"/>
          </a:xfrm>
          <a:prstGeom prst="rect">
            <a:avLst/>
          </a:prstGeom>
          <a:noFill/>
        </p:spPr>
        <p:txBody>
          <a:bodyPr wrap="square" lIns="91440" tIns="45720" rIns="91440" bIns="45720" anchor="t">
            <a:spAutoFit/>
          </a:bodyPr>
          <a:lstStyle/>
          <a:p>
            <a:pPr marL="342900" lvl="0" indent="-342900" algn="just">
              <a:lnSpc>
                <a:spcPct val="115000"/>
              </a:lnSpc>
              <a:spcAft>
                <a:spcPts val="700"/>
              </a:spcAft>
              <a:buFont typeface="Symbol" panose="05050102010706020507" pitchFamily="18" charset="2"/>
              <a:buChar char=""/>
            </a:pPr>
            <a:r>
              <a:rPr lang="it-IT" sz="14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Rapporto sulla situazione del personale</a:t>
            </a:r>
            <a:endParaRPr lang="it-IT" sz="1400" kern="100" dirty="0">
              <a:effectLst/>
              <a:latin typeface="Calibri" panose="020F0502020204030204" pitchFamily="34" charset="0"/>
              <a:ea typeface="SimSun" panose="02010600030101010101" pitchFamily="2" charset="-122"/>
              <a:cs typeface="Tahoma" panose="020B0604030504040204" pitchFamily="34" charset="0"/>
            </a:endParaRPr>
          </a:p>
          <a:p>
            <a:pPr marL="457200" algn="just">
              <a:lnSpc>
                <a:spcPct val="115000"/>
              </a:lnSpc>
              <a:spcAft>
                <a:spcPts val="700"/>
              </a:spcAft>
            </a:pPr>
            <a:r>
              <a:rPr lang="it-IT" sz="14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Art. 46, commi 1, 2 e 3, </a:t>
            </a:r>
            <a:r>
              <a:rPr lang="it-IT" sz="14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4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n. 198/2006, come modificato dall’art. 1, c. 1, lett. ff), </a:t>
            </a:r>
            <a:r>
              <a:rPr lang="it-IT" sz="1400" b="1" kern="100" dirty="0" err="1">
                <a:solidFill>
                  <a:srgbClr val="000000"/>
                </a:solidFill>
                <a:effectLst/>
                <a:latin typeface="Calibri" panose="020F0502020204030204" pitchFamily="34" charset="0"/>
                <a:ea typeface="SimSun" panose="02010600030101010101" pitchFamily="2" charset="-122"/>
                <a:cs typeface="Tahoma" panose="020B0604030504040204" pitchFamily="34" charset="0"/>
              </a:rPr>
              <a:t>D.Lgs.</a:t>
            </a:r>
            <a:r>
              <a:rPr lang="it-IT" sz="1400" b="1" kern="100" dirty="0">
                <a:solidFill>
                  <a:srgbClr val="000000"/>
                </a:solidFill>
                <a:effectLst/>
                <a:latin typeface="Calibri" panose="020F0502020204030204" pitchFamily="34" charset="0"/>
                <a:ea typeface="SimSun" panose="02010600030101010101" pitchFamily="2" charset="-122"/>
                <a:cs typeface="Tahoma" panose="020B0604030504040204" pitchFamily="34" charset="0"/>
              </a:rPr>
              <a:t> 5/2010</a:t>
            </a:r>
            <a:endParaRPr lang="it-IT" sz="1400" kern="100" dirty="0">
              <a:effectLst/>
              <a:latin typeface="Calibri" panose="020F0502020204030204" pitchFamily="34" charset="0"/>
              <a:ea typeface="SimSun" panose="02010600030101010101" pitchFamily="2" charset="-122"/>
              <a:cs typeface="Tahoma" panose="020B0604030504040204" pitchFamily="34" charset="0"/>
            </a:endParaRPr>
          </a:p>
          <a:p>
            <a:pPr marL="742950" lvl="1" indent="-285750" algn="just">
              <a:lnSpc>
                <a:spcPct val="105000"/>
              </a:lnSpc>
              <a:spcAft>
                <a:spcPts val="800"/>
              </a:spcAft>
              <a:buFont typeface="Courier New" panose="02070309020205020404" pitchFamily="49" charset="0"/>
              <a:buChar char="o"/>
            </a:pPr>
            <a:r>
              <a:rPr lang="it-IT" sz="1200" kern="100" dirty="0">
                <a:effectLst/>
                <a:latin typeface="Calibri" panose="020F0502020204030204" pitchFamily="34" charset="0"/>
                <a:ea typeface="SimSun" panose="02010600030101010101" pitchFamily="2" charset="-122"/>
                <a:cs typeface="Tahoma" panose="020B0604030504040204" pitchFamily="34" charset="0"/>
              </a:rPr>
              <a:t>Le aziende pubbliche e private che occupano oltre cinquanta dipendenti sono tenute a redigere un rapporto almeno ogni due anni sulla situazione del personale maschile e femminile in ognuna delle professioni ed in relazione allo stato di assunzioni, della formazione, della promozione professionale, dei livelli, dei passaggi di categoria o di qualifica, di altri fenomeni di mobilità, dell'intervento della Cassa integrazione guadagni, dei licenziamenti, dei prepensionamenti e pensionamenti, della retribuzione effettivamente corrisposta. </a:t>
            </a:r>
          </a:p>
          <a:p>
            <a:pPr marL="742950" lvl="1" indent="-285750" algn="just">
              <a:lnSpc>
                <a:spcPct val="105000"/>
              </a:lnSpc>
              <a:spcAft>
                <a:spcPts val="800"/>
              </a:spcAft>
              <a:buFont typeface="Courier New" panose="02070309020205020404" pitchFamily="49" charset="0"/>
              <a:buChar char="o"/>
            </a:pPr>
            <a:r>
              <a:rPr lang="it-IT" sz="1200" kern="100" dirty="0">
                <a:effectLst/>
                <a:latin typeface="Calibri" panose="020F0502020204030204" pitchFamily="34" charset="0"/>
                <a:ea typeface="SimSun" panose="02010600030101010101" pitchFamily="2" charset="-122"/>
                <a:cs typeface="Tahoma" panose="020B0604030504040204" pitchFamily="34" charset="0"/>
              </a:rPr>
              <a:t>Il rapporto di cui al comma 1 è trasmesso alle rappresentanze sindacali aziendali e alla consigliera e al consigliere regionale di parità, che elaborano i relativi risultati trasmettendoli alla consigliera o al consigliere nazionale di parità, al Ministero del lavoro e delle politiche sociali e al Dipartimento delle pari opportunità della Presidenza del Consiglio dei Ministri. Il rapporto è redatto in conformità alle indicazioni definite nell'ambito delle specificazioni di cui al comma 1 dal Ministro del lavoro e delle politiche sociali, con proprio decreto. </a:t>
            </a:r>
          </a:p>
          <a:p>
            <a:pPr marL="742950" lvl="1" indent="-285750" algn="just">
              <a:lnSpc>
                <a:spcPct val="105000"/>
              </a:lnSpc>
              <a:spcAft>
                <a:spcPts val="800"/>
              </a:spcAft>
              <a:buFont typeface="Courier New" panose="02070309020205020404" pitchFamily="49" charset="0"/>
              <a:buChar char="o"/>
            </a:pPr>
            <a:r>
              <a:rPr lang="it-IT" sz="1200" kern="100" dirty="0">
                <a:effectLst/>
                <a:latin typeface="Calibri" panose="020F0502020204030204" pitchFamily="34" charset="0"/>
                <a:ea typeface="SimSun" panose="02010600030101010101" pitchFamily="2" charset="-122"/>
                <a:cs typeface="Tahoma" panose="020B0604030504040204" pitchFamily="34" charset="0"/>
              </a:rPr>
              <a:t>Qualora, nei termini prescritti, le aziende di cui al comma 1 non trasmettano il rapporto, la Direzione regionale del lavoro (ora, </a:t>
            </a:r>
            <a:r>
              <a:rPr lang="it-IT" sz="1200" u="sng" kern="100" dirty="0">
                <a:effectLst/>
                <a:latin typeface="Calibri" panose="020F0502020204030204" pitchFamily="34" charset="0"/>
                <a:ea typeface="SimSun" panose="02010600030101010101" pitchFamily="2" charset="-122"/>
                <a:cs typeface="Tahoma" panose="020B0604030504040204" pitchFamily="34" charset="0"/>
              </a:rPr>
              <a:t>Ispettorato Interregionale del Lavoro), previa segnalazione dei soggetti di cui al comma 2, invita le aziende stesse a provvedere entro sessanta giorni</a:t>
            </a:r>
            <a:r>
              <a:rPr lang="it-IT" sz="1200" kern="100" dirty="0">
                <a:effectLst/>
                <a:latin typeface="Calibri" panose="020F0502020204030204" pitchFamily="34" charset="0"/>
                <a:ea typeface="SimSun" panose="02010600030101010101" pitchFamily="2" charset="-122"/>
                <a:cs typeface="Tahoma" panose="020B0604030504040204" pitchFamily="34" charset="0"/>
              </a:rPr>
              <a:t>. </a:t>
            </a:r>
            <a:r>
              <a:rPr lang="it-IT" sz="1200" u="sng" kern="100" dirty="0">
                <a:effectLst/>
                <a:latin typeface="Calibri" panose="020F0502020204030204" pitchFamily="34" charset="0"/>
                <a:ea typeface="SimSun" panose="02010600030101010101" pitchFamily="2" charset="-122"/>
                <a:cs typeface="Tahoma" panose="020B0604030504040204" pitchFamily="34" charset="0"/>
              </a:rPr>
              <a:t>In caso di inottemperanza si applica</a:t>
            </a:r>
            <a:r>
              <a:rPr lang="it-IT" sz="1200" kern="100" dirty="0">
                <a:effectLst/>
                <a:latin typeface="Calibri" panose="020F0502020204030204" pitchFamily="34" charset="0"/>
                <a:ea typeface="SimSun" panose="02010600030101010101" pitchFamily="2" charset="-122"/>
                <a:cs typeface="Tahoma" panose="020B0604030504040204" pitchFamily="34" charset="0"/>
              </a:rPr>
              <a:t> la sanzione di cui all'articolo 11 del decreto del Presidente della Repubblica 19 marzo 1955, n. 520, e </a:t>
            </a:r>
            <a:r>
              <a:rPr lang="it-IT" sz="1200" u="sng" kern="100" dirty="0">
                <a:effectLst/>
                <a:latin typeface="Calibri" panose="020F0502020204030204" pitchFamily="34" charset="0"/>
                <a:ea typeface="SimSun" panose="02010600030101010101" pitchFamily="2" charset="-122"/>
                <a:cs typeface="Tahoma" panose="020B0604030504040204" pitchFamily="34" charset="0"/>
              </a:rPr>
              <a:t>cioè la sanzione amministrativa da 515 euro a 2.580 euro, come quintuplicato per effetto dell'art. 1 comma 1177 della legge n. 296/2006.Nei casi più gravi può essere disposta la sospensione per un anno dei benefici contributivi eventualmente goduti dall'azienda</a:t>
            </a:r>
            <a:r>
              <a:rPr lang="it-IT" sz="1200" kern="100" dirty="0">
                <a:effectLst/>
                <a:latin typeface="Calibri" panose="020F0502020204030204" pitchFamily="34" charset="0"/>
                <a:ea typeface="SimSun" panose="02010600030101010101" pitchFamily="2" charset="-122"/>
                <a:cs typeface="Tahoma" panose="020B0604030504040204" pitchFamily="34" charset="0"/>
              </a:rPr>
              <a:t>.</a:t>
            </a: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774936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25</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393604" y="1570548"/>
            <a:ext cx="7490622" cy="4982903"/>
          </a:xfrm>
          <a:prstGeom prst="rect">
            <a:avLst/>
          </a:prstGeom>
          <a:noFill/>
        </p:spPr>
        <p:txBody>
          <a:bodyPr wrap="square" lIns="91440" tIns="45720" rIns="91440" bIns="45720" anchor="t">
            <a:spAutoFit/>
          </a:bodyPr>
          <a:lstStyle/>
          <a:p>
            <a:pPr algn="just">
              <a:lnSpc>
                <a:spcPct val="105000"/>
              </a:lnSpc>
              <a:spcBef>
                <a:spcPts val="1400"/>
              </a:spcBef>
              <a:spcAft>
                <a:spcPts val="800"/>
              </a:spcAft>
            </a:pPr>
            <a:r>
              <a:rPr lang="it-IT" sz="1600" b="1" kern="100" dirty="0">
                <a:effectLst/>
                <a:latin typeface="Calibri" panose="020F0502020204030204" pitchFamily="34" charset="0"/>
                <a:ea typeface="SimSun" panose="02010600030101010101" pitchFamily="2" charset="-122"/>
                <a:cs typeface="Calibri" panose="020F0502020204030204" pitchFamily="34" charset="0"/>
              </a:rPr>
              <a:t>Potere di disposizione del personale ispettivo</a:t>
            </a:r>
            <a:r>
              <a:rPr lang="it-IT" sz="1600" kern="100" dirty="0">
                <a:latin typeface="Calibri" panose="020F0502020204030204" pitchFamily="34" charset="0"/>
                <a:ea typeface="SimSun" panose="02010600030101010101" pitchFamily="2" charset="-122"/>
                <a:cs typeface="Tahoma" panose="020B0604030504040204" pitchFamily="34" charset="0"/>
              </a:rPr>
              <a:t> </a:t>
            </a:r>
            <a:r>
              <a:rPr lang="it-IT" sz="1600" b="1" kern="100" dirty="0">
                <a:effectLst/>
                <a:latin typeface="Calibri" panose="020F0502020204030204" pitchFamily="34" charset="0"/>
                <a:ea typeface="SimSun" panose="02010600030101010101" pitchFamily="2" charset="-122"/>
                <a:cs typeface="Calibri" panose="020F0502020204030204" pitchFamily="34" charset="0"/>
              </a:rPr>
              <a:t>(L. n. 120/2020- art. 14 D.lgs. n. 124/2004)</a:t>
            </a:r>
            <a:r>
              <a:rPr lang="it-IT" sz="1600" kern="100" dirty="0">
                <a:latin typeface="Calibri" panose="020F0502020204030204" pitchFamily="34" charset="0"/>
                <a:ea typeface="SimSun" panose="02010600030101010101" pitchFamily="2" charset="-122"/>
                <a:cs typeface="Tahoma" panose="020B0604030504040204" pitchFamily="34" charset="0"/>
              </a:rPr>
              <a:t> </a:t>
            </a:r>
            <a:r>
              <a:rPr lang="it-IT" sz="1600" dirty="0">
                <a:solidFill>
                  <a:srgbClr val="000000"/>
                </a:solidFill>
                <a:effectLst/>
                <a:latin typeface="Calibri" panose="020F0502020204030204" pitchFamily="34" charset="0"/>
                <a:ea typeface="Times New Roman" panose="02020603050405020304" pitchFamily="18" charset="0"/>
              </a:rPr>
              <a:t> così come ridisegnato dall’art. 12 bis: </a:t>
            </a:r>
            <a:r>
              <a:rPr lang="it-IT" sz="1600" u="sng" dirty="0">
                <a:solidFill>
                  <a:srgbClr val="000000"/>
                </a:solidFill>
                <a:effectLst/>
                <a:latin typeface="Calibri" panose="020F0502020204030204" pitchFamily="34" charset="0"/>
                <a:ea typeface="Times New Roman" panose="02020603050405020304" pitchFamily="18" charset="0"/>
              </a:rPr>
              <a:t>ampliato l’ambito di applicazione </a:t>
            </a:r>
            <a:r>
              <a:rPr lang="it-IT" sz="1600" dirty="0">
                <a:solidFill>
                  <a:srgbClr val="000000"/>
                </a:solidFill>
                <a:effectLst/>
                <a:latin typeface="Calibri" panose="020F0502020204030204" pitchFamily="34" charset="0"/>
                <a:ea typeface="Times New Roman" panose="02020603050405020304" pitchFamily="18" charset="0"/>
              </a:rPr>
              <a:t>dello strumento previsto dall’art. 14 del </a:t>
            </a:r>
            <a:r>
              <a:rPr lang="it-IT" sz="1600" dirty="0" err="1">
                <a:solidFill>
                  <a:srgbClr val="000000"/>
                </a:solidFill>
                <a:effectLst/>
                <a:latin typeface="Calibri" panose="020F0502020204030204" pitchFamily="34" charset="0"/>
                <a:ea typeface="Times New Roman" panose="02020603050405020304" pitchFamily="18" charset="0"/>
              </a:rPr>
              <a:t>D.Lgs.</a:t>
            </a:r>
            <a:r>
              <a:rPr lang="it-IT" sz="1600" dirty="0">
                <a:solidFill>
                  <a:srgbClr val="000000"/>
                </a:solidFill>
                <a:effectLst/>
                <a:latin typeface="Calibri" panose="020F0502020204030204" pitchFamily="34" charset="0"/>
                <a:ea typeface="Times New Roman" panose="02020603050405020304" pitchFamily="18" charset="0"/>
              </a:rPr>
              <a:t> 124/2004 estendendolo </a:t>
            </a:r>
            <a:r>
              <a:rPr lang="it-IT" sz="1600" u="sng" dirty="0">
                <a:solidFill>
                  <a:srgbClr val="000000"/>
                </a:solidFill>
                <a:effectLst/>
                <a:latin typeface="Calibri" panose="020F0502020204030204" pitchFamily="34" charset="0"/>
                <a:ea typeface="Times New Roman" panose="02020603050405020304" pitchFamily="18" charset="0"/>
              </a:rPr>
              <a:t>ad ogni ipotesi di mancata applicazione ovvero errata applicazione di una norma di legge o di CCNL, anche applicato di fatto dal datore di lavoro, in materia di lavoro e legislazione sociale non coperto da sanzione amministrativa o penale</a:t>
            </a:r>
            <a:r>
              <a:rPr lang="it-IT" sz="1600" dirty="0">
                <a:solidFill>
                  <a:srgbClr val="000000"/>
                </a:solidFill>
                <a:effectLst/>
                <a:latin typeface="Calibri" panose="020F0502020204030204" pitchFamily="34" charset="0"/>
                <a:ea typeface="Times New Roman" panose="02020603050405020304" pitchFamily="18" charset="0"/>
              </a:rPr>
              <a:t>. </a:t>
            </a:r>
          </a:p>
          <a:p>
            <a:pPr algn="just">
              <a:lnSpc>
                <a:spcPct val="105000"/>
              </a:lnSpc>
              <a:spcBef>
                <a:spcPts val="1400"/>
              </a:spcBef>
              <a:spcAft>
                <a:spcPts val="800"/>
              </a:spcAft>
            </a:pPr>
            <a:r>
              <a:rPr lang="it-IT" sz="1600" u="sng" dirty="0">
                <a:solidFill>
                  <a:srgbClr val="000000"/>
                </a:solidFill>
                <a:effectLst/>
                <a:latin typeface="Calibri" panose="020F0502020204030204" pitchFamily="34" charset="0"/>
                <a:ea typeface="Times New Roman" panose="02020603050405020304" pitchFamily="18" charset="0"/>
              </a:rPr>
              <a:t>Il “nuovo” potere di disposizione, attribuito esclusivamente al personale ispettivo dell’Ispettorato nazionale, prevede un procedimento in cui l’Ispettore, a seguito di una propria valutazione discrezionale, ordina al datore di lavoro il rispetto di norme sprovviste di un presidio sanzionatorio, assegnando allo stesso un congruo termine per adempiere</a:t>
            </a:r>
            <a:r>
              <a:rPr lang="it-IT" sz="1600" dirty="0">
                <a:solidFill>
                  <a:srgbClr val="000000"/>
                </a:solidFill>
                <a:effectLst/>
                <a:latin typeface="Calibri" panose="020F0502020204030204" pitchFamily="34" charset="0"/>
                <a:ea typeface="Times New Roman" panose="02020603050405020304" pitchFamily="18" charset="0"/>
              </a:rPr>
              <a:t>. Il procedimento prevede in seguito la possibilità per il datore di adempiere a quanto ordinato dall’Ispettore ovvero di presentare ricorso al capo dell’Ispettorato Territoriale del Lavoro, il quale dovrà pronunciarsi entro 15 gg; in caso di mancata decisione il ricorso si intende respinto. La mancata ottemperanza della disposizione è punita con una sanzione amministrativa da 500 euro a 3.000 euro. Non si applica l'istituto della diffida obbligatoria ex art. 13 del </a:t>
            </a:r>
            <a:r>
              <a:rPr lang="it-IT" sz="1600" dirty="0" err="1">
                <a:solidFill>
                  <a:srgbClr val="000000"/>
                </a:solidFill>
                <a:effectLst/>
                <a:latin typeface="Calibri" panose="020F0502020204030204" pitchFamily="34" charset="0"/>
                <a:ea typeface="Times New Roman" panose="02020603050405020304" pitchFamily="18" charset="0"/>
              </a:rPr>
              <a:t>D.Lgs</a:t>
            </a:r>
            <a:r>
              <a:rPr lang="it-IT" sz="1600" dirty="0">
                <a:solidFill>
                  <a:srgbClr val="000000"/>
                </a:solidFill>
                <a:effectLst/>
                <a:latin typeface="Calibri" panose="020F0502020204030204" pitchFamily="34" charset="0"/>
                <a:ea typeface="Times New Roman" panose="02020603050405020304" pitchFamily="18" charset="0"/>
              </a:rPr>
              <a:t> n. 124/2004. </a:t>
            </a:r>
            <a:endParaRPr lang="it-IT" sz="1600" dirty="0">
              <a:effectLst/>
              <a:latin typeface="Times New Roman" panose="02020603050405020304" pitchFamily="18" charset="0"/>
              <a:ea typeface="Times New Roman" panose="02020603050405020304" pitchFamily="18"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Freccia in giù 7">
            <a:extLst>
              <a:ext uri="{FF2B5EF4-FFF2-40B4-BE49-F238E27FC236}">
                <a16:creationId xmlns:a16="http://schemas.microsoft.com/office/drawing/2014/main" id="{B26D0F43-E743-0F33-60D5-A09ADE79564B}"/>
              </a:ext>
            </a:extLst>
          </p:cNvPr>
          <p:cNvSpPr/>
          <p:nvPr/>
        </p:nvSpPr>
        <p:spPr>
          <a:xfrm rot="2375921">
            <a:off x="2259419" y="1122196"/>
            <a:ext cx="558210" cy="52815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4751971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26</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369154" y="1570548"/>
            <a:ext cx="7515071" cy="5447645"/>
          </a:xfrm>
          <a:prstGeom prst="rect">
            <a:avLst/>
          </a:prstGeom>
          <a:noFill/>
        </p:spPr>
        <p:txBody>
          <a:bodyPr wrap="square" lIns="91440" tIns="45720" rIns="91440" bIns="45720" anchor="t">
            <a:spAutoFit/>
          </a:bodyPr>
          <a:lstStyle/>
          <a:p>
            <a:pPr algn="just">
              <a:lnSpc>
                <a:spcPct val="105000"/>
              </a:lnSpc>
              <a:spcBef>
                <a:spcPts val="1400"/>
              </a:spcBef>
              <a:spcAft>
                <a:spcPts val="800"/>
              </a:spcAft>
            </a:pPr>
            <a:endParaRPr lang="it-IT" sz="1800" b="1" kern="100" dirty="0">
              <a:effectLst/>
              <a:latin typeface="Calibri" panose="020F0502020204030204" pitchFamily="34" charset="0"/>
              <a:ea typeface="SimSun" panose="02010600030101010101" pitchFamily="2" charset="-122"/>
              <a:cs typeface="Calibri" panose="020F0502020204030204" pitchFamily="34" charset="0"/>
            </a:endParaRPr>
          </a:p>
          <a:p>
            <a:pPr algn="just">
              <a:lnSpc>
                <a:spcPct val="105000"/>
              </a:lnSpc>
              <a:spcBef>
                <a:spcPts val="1400"/>
              </a:spcBef>
              <a:spcAft>
                <a:spcPts val="800"/>
              </a:spcAft>
            </a:pPr>
            <a:r>
              <a:rPr lang="it-IT" sz="1800" b="1" kern="100" dirty="0">
                <a:effectLst/>
                <a:latin typeface="Calibri" panose="020F0502020204030204" pitchFamily="34" charset="0"/>
                <a:ea typeface="SimSun" panose="02010600030101010101" pitchFamily="2" charset="-122"/>
                <a:cs typeface="Calibri" panose="020F0502020204030204" pitchFamily="34" charset="0"/>
              </a:rPr>
              <a:t>Potere di disposizione del personale ispettivo</a:t>
            </a:r>
            <a:r>
              <a:rPr lang="it-IT" kern="100" dirty="0">
                <a:latin typeface="Calibri" panose="020F0502020204030204" pitchFamily="34" charset="0"/>
                <a:ea typeface="SimSun" panose="02010600030101010101" pitchFamily="2" charset="-122"/>
                <a:cs typeface="Tahoma" panose="020B0604030504040204" pitchFamily="34" charset="0"/>
              </a:rPr>
              <a:t> </a:t>
            </a:r>
            <a:r>
              <a:rPr lang="it-IT" sz="1800" b="1" kern="100" dirty="0">
                <a:effectLst/>
                <a:latin typeface="Calibri" panose="020F0502020204030204" pitchFamily="34" charset="0"/>
                <a:ea typeface="SimSun" panose="02010600030101010101" pitchFamily="2" charset="-122"/>
                <a:cs typeface="Calibri" panose="020F0502020204030204" pitchFamily="34" charset="0"/>
              </a:rPr>
              <a:t>(L. n. 120/2020- art. 14 D.lgs. n. 124/2004)</a:t>
            </a:r>
            <a:r>
              <a:rPr lang="it-IT" kern="100" dirty="0">
                <a:latin typeface="Calibri" panose="020F0502020204030204" pitchFamily="34" charset="0"/>
                <a:ea typeface="SimSun" panose="02010600030101010101" pitchFamily="2" charset="-122"/>
                <a:cs typeface="Tahoma" panose="020B0604030504040204" pitchFamily="34" charset="0"/>
              </a:rPr>
              <a:t> </a:t>
            </a:r>
          </a:p>
          <a:p>
            <a:pPr algn="just">
              <a:lnSpc>
                <a:spcPct val="105000"/>
              </a:lnSpc>
              <a:spcBef>
                <a:spcPts val="1400"/>
              </a:spcBef>
              <a:spcAft>
                <a:spcPts val="800"/>
              </a:spcAft>
            </a:pPr>
            <a:r>
              <a:rPr lang="it-IT" sz="1800" dirty="0">
                <a:solidFill>
                  <a:srgbClr val="000000"/>
                </a:solidFill>
                <a:effectLst/>
                <a:latin typeface="Calibri" panose="020F0502020204030204" pitchFamily="34" charset="0"/>
                <a:ea typeface="Times New Roman" panose="02020603050405020304" pitchFamily="18" charset="0"/>
              </a:rPr>
              <a:t> </a:t>
            </a:r>
            <a:endParaRPr lang="it-IT" dirty="0">
              <a:solidFill>
                <a:srgbClr val="000000"/>
              </a:solidFill>
              <a:latin typeface="Calibri" panose="020F0502020204030204" pitchFamily="34" charset="0"/>
              <a:ea typeface="Times New Roman" panose="02020603050405020304" pitchFamily="18" charset="0"/>
            </a:endParaRPr>
          </a:p>
          <a:p>
            <a:pPr algn="just">
              <a:lnSpc>
                <a:spcPct val="105000"/>
              </a:lnSpc>
              <a:spcBef>
                <a:spcPts val="1400"/>
              </a:spcBef>
              <a:spcAft>
                <a:spcPts val="800"/>
              </a:spcAft>
            </a:pPr>
            <a:r>
              <a:rPr lang="it-IT" sz="1800" dirty="0">
                <a:solidFill>
                  <a:srgbClr val="000000"/>
                </a:solidFill>
                <a:effectLst/>
                <a:latin typeface="Calibri" panose="020F0502020204030204" pitchFamily="34" charset="0"/>
                <a:ea typeface="Times New Roman" panose="02020603050405020304" pitchFamily="18" charset="0"/>
              </a:rPr>
              <a:t>Casi pratici (derivanti anche da ultimo monitoraggio IIL nord-est) : </a:t>
            </a:r>
          </a:p>
          <a:p>
            <a:pPr marL="285750" indent="-285750" algn="just">
              <a:lnSpc>
                <a:spcPct val="105000"/>
              </a:lnSpc>
              <a:spcBef>
                <a:spcPts val="1400"/>
              </a:spcBef>
              <a:spcAft>
                <a:spcPts val="800"/>
              </a:spcAft>
              <a:buFont typeface="Wingdings" panose="05000000000000000000" pitchFamily="2" charset="2"/>
              <a:buChar char="Ø"/>
            </a:pPr>
            <a:r>
              <a:rPr lang="it-IT" sz="1800" dirty="0">
                <a:solidFill>
                  <a:srgbClr val="000000"/>
                </a:solidFill>
                <a:effectLst/>
                <a:latin typeface="Calibri" panose="020F0502020204030204" pitchFamily="34" charset="0"/>
                <a:ea typeface="Times New Roman" panose="02020603050405020304" pitchFamily="18" charset="0"/>
              </a:rPr>
              <a:t>trasformazione del contratto a tempo pieno a part-time dopo la maternità</a:t>
            </a:r>
          </a:p>
          <a:p>
            <a:pPr marL="285750" indent="-285750" algn="just">
              <a:lnSpc>
                <a:spcPct val="105000"/>
              </a:lnSpc>
              <a:spcBef>
                <a:spcPts val="1400"/>
              </a:spcBef>
              <a:spcAft>
                <a:spcPts val="800"/>
              </a:spcAft>
              <a:buFont typeface="Wingdings" panose="05000000000000000000" pitchFamily="2" charset="2"/>
              <a:buChar char="Ø"/>
            </a:pPr>
            <a:r>
              <a:rPr lang="it-IT" dirty="0">
                <a:solidFill>
                  <a:srgbClr val="000000"/>
                </a:solidFill>
                <a:latin typeface="Calibri" panose="020F0502020204030204" pitchFamily="34" charset="0"/>
                <a:ea typeface="Times New Roman" panose="02020603050405020304" pitchFamily="18" charset="0"/>
              </a:rPr>
              <a:t>Riposi, congedi o permessi in occasione di particolari eventi;</a:t>
            </a:r>
          </a:p>
          <a:p>
            <a:pPr marL="285750" indent="-285750" algn="just">
              <a:lnSpc>
                <a:spcPct val="105000"/>
              </a:lnSpc>
              <a:spcBef>
                <a:spcPts val="1400"/>
              </a:spcBef>
              <a:spcAft>
                <a:spcPts val="800"/>
              </a:spcAft>
              <a:buFont typeface="Wingdings" panose="05000000000000000000" pitchFamily="2" charset="2"/>
              <a:buChar char="Ø"/>
            </a:pPr>
            <a:r>
              <a:rPr lang="it-IT" sz="1800" dirty="0">
                <a:solidFill>
                  <a:srgbClr val="000000"/>
                </a:solidFill>
                <a:effectLst/>
                <a:latin typeface="Calibri" panose="020F0502020204030204" pitchFamily="34" charset="0"/>
                <a:ea typeface="Times New Roman" panose="02020603050405020304" pitchFamily="18" charset="0"/>
              </a:rPr>
              <a:t>Fattispecie discriminatorie (con </a:t>
            </a:r>
            <a:r>
              <a:rPr lang="it-IT" sz="1800" dirty="0" err="1">
                <a:solidFill>
                  <a:srgbClr val="000000"/>
                </a:solidFill>
                <a:effectLst/>
                <a:latin typeface="Calibri" panose="020F0502020204030204" pitchFamily="34" charset="0"/>
                <a:ea typeface="Times New Roman" panose="02020603050405020304" pitchFamily="18" charset="0"/>
              </a:rPr>
              <a:t>rif.</a:t>
            </a:r>
            <a:r>
              <a:rPr lang="it-IT" sz="1800" dirty="0">
                <a:solidFill>
                  <a:srgbClr val="000000"/>
                </a:solidFill>
                <a:effectLst/>
                <a:latin typeface="Calibri" panose="020F0502020204030204" pitchFamily="34" charset="0"/>
                <a:ea typeface="Times New Roman" panose="02020603050405020304" pitchFamily="18" charset="0"/>
              </a:rPr>
              <a:t> ad ipotesi ex art. 15 comma 1 lett. b) legge n. 300/1970</a:t>
            </a:r>
          </a:p>
          <a:p>
            <a:pPr algn="just">
              <a:lnSpc>
                <a:spcPct val="105000"/>
              </a:lnSpc>
              <a:spcBef>
                <a:spcPts val="1400"/>
              </a:spcBef>
              <a:spcAft>
                <a:spcPts val="800"/>
              </a:spcAft>
            </a:pPr>
            <a:endParaRPr lang="it-IT" sz="1800" dirty="0">
              <a:effectLst/>
              <a:latin typeface="Times New Roman" panose="02020603050405020304" pitchFamily="18" charset="0"/>
              <a:ea typeface="Times New Roman" panose="02020603050405020304" pitchFamily="18"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748558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27</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569638" y="1984354"/>
            <a:ext cx="7353705" cy="3831498"/>
          </a:xfrm>
          <a:prstGeom prst="rect">
            <a:avLst/>
          </a:prstGeom>
          <a:noFill/>
        </p:spPr>
        <p:txBody>
          <a:bodyPr wrap="square" lIns="91440" tIns="45720" rIns="91440" bIns="45720" anchor="t">
            <a:spAutoFit/>
          </a:bodyPr>
          <a:lstStyle/>
          <a:p>
            <a:pPr algn="ctr">
              <a:lnSpc>
                <a:spcPct val="105000"/>
              </a:lnSpc>
              <a:spcBef>
                <a:spcPts val="1400"/>
              </a:spcBef>
              <a:spcAft>
                <a:spcPts val="800"/>
              </a:spcAft>
            </a:pPr>
            <a:r>
              <a:rPr lang="it-IT" sz="1800" b="1" kern="100" dirty="0" err="1">
                <a:effectLst/>
                <a:latin typeface="Calibri" panose="020F0502020204030204" pitchFamily="34" charset="0"/>
                <a:ea typeface="SimSun" panose="02010600030101010101" pitchFamily="2" charset="-122"/>
                <a:cs typeface="Calibri" panose="020F0502020204030204" pitchFamily="34" charset="0"/>
              </a:rPr>
              <a:t>D.Lgs.</a:t>
            </a:r>
            <a:r>
              <a:rPr lang="it-IT" sz="1800" b="1" kern="100" dirty="0">
                <a:effectLst/>
                <a:latin typeface="Calibri" panose="020F0502020204030204" pitchFamily="34" charset="0"/>
                <a:ea typeface="SimSun" panose="02010600030101010101" pitchFamily="2" charset="-122"/>
                <a:cs typeface="Calibri" panose="020F0502020204030204" pitchFamily="34" charset="0"/>
              </a:rPr>
              <a:t> n. 105/2022 recante “Attuazione della direttiva (UE) 2019/1158 del Parlamento europeo e del Consiglio, del 20 giugno 2019, relativa all'equilibrio tra attività professionale e vita familiare per i genitori e i prestatori di assistenza e che abroga la direttiva 2010/18/UE del Consiglio” – sistema sanzionatorio.</a:t>
            </a:r>
          </a:p>
          <a:p>
            <a:pPr algn="ctr">
              <a:lnSpc>
                <a:spcPct val="105000"/>
              </a:lnSpc>
              <a:spcBef>
                <a:spcPts val="1400"/>
              </a:spcBef>
              <a:spcAft>
                <a:spcPts val="800"/>
              </a:spcAft>
            </a:pPr>
            <a:endParaRPr kumimoji="0" lang="it-IT" b="1" i="0" u="none" strike="noStrike" kern="100" cap="none" spc="0" normalizeH="0" baseline="0" noProof="0" dirty="0">
              <a:ln>
                <a:noFill/>
              </a:ln>
              <a:solidFill>
                <a:prstClr val="black"/>
              </a:solidFill>
              <a:uLnTx/>
              <a:uFillTx/>
              <a:latin typeface="Calibri" panose="020F0502020204030204" pitchFamily="34" charset="0"/>
              <a:ea typeface="SimSun" panose="02010600030101010101" pitchFamily="2" charset="-122"/>
              <a:cs typeface="Calibri" panose="020F0502020204030204" pitchFamily="34" charset="0"/>
            </a:endParaRPr>
          </a:p>
          <a:p>
            <a:pPr algn="ctr">
              <a:lnSpc>
                <a:spcPct val="105000"/>
              </a:lnSpc>
              <a:spcBef>
                <a:spcPts val="1400"/>
              </a:spcBef>
              <a:spcAft>
                <a:spcPts val="800"/>
              </a:spcAft>
            </a:pPr>
            <a:r>
              <a:rPr lang="it-IT" sz="2400" b="1" kern="100" dirty="0">
                <a:solidFill>
                  <a:prstClr val="black"/>
                </a:solidFill>
                <a:effectLst/>
                <a:latin typeface="Calibri" panose="020F0502020204030204" pitchFamily="34" charset="0"/>
                <a:ea typeface="SimSun" panose="02010600030101010101" pitchFamily="2" charset="-122"/>
                <a:cs typeface="Calibri" panose="020F0502020204030204" pitchFamily="34" charset="0"/>
              </a:rPr>
              <a:t>Nota circolare DC Coordinamento giuridico prot. 2414 del 06/12/2022</a:t>
            </a:r>
          </a:p>
          <a:p>
            <a:pPr algn="just">
              <a:lnSpc>
                <a:spcPct val="105000"/>
              </a:lnSpc>
              <a:spcBef>
                <a:spcPts val="1400"/>
              </a:spcBef>
              <a:spcAft>
                <a:spcPts val="800"/>
              </a:spcAft>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3549371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fontScale="85000" lnSpcReduction="10000"/>
          </a:bodyPr>
          <a:lstStyle/>
          <a:p>
            <a:pPr algn="ctr"/>
            <a:r>
              <a:rPr lang="it-IT" b="1" dirty="0">
                <a:solidFill>
                  <a:schemeClr val="accent1"/>
                </a:solidFill>
              </a:rPr>
              <a:t>DISCRIMINAZIONI SUI LUOGHI DI LAVORO</a:t>
            </a:r>
          </a:p>
          <a:p>
            <a:pPr algn="ctr"/>
            <a:r>
              <a:rPr lang="it-IT" sz="2100" dirty="0">
                <a:solidFill>
                  <a:schemeClr val="accent1"/>
                </a:solidFill>
              </a:rPr>
              <a:t>PRESIDIO SANZIONATORIO- Nota circolare DC Coordinamento giuridico prot. 2414 del 06/12/2022</a:t>
            </a:r>
          </a:p>
          <a:p>
            <a:pPr algn="ctr"/>
            <a:endParaRPr lang="it-IT" sz="2100" dirty="0">
              <a:solidFill>
                <a:schemeClr val="accent1"/>
              </a:solidFill>
            </a:endParaRP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28</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37214" y="1570548"/>
            <a:ext cx="8847012" cy="1037400"/>
          </a:xfrm>
          <a:prstGeom prst="rect">
            <a:avLst/>
          </a:prstGeom>
          <a:noFill/>
        </p:spPr>
        <p:txBody>
          <a:bodyPr wrap="square" lIns="91440" tIns="45720" rIns="91440" bIns="45720" anchor="t">
            <a:spAutoFit/>
          </a:bodyPr>
          <a:lstStyle/>
          <a:p>
            <a:pPr algn="ctr">
              <a:lnSpc>
                <a:spcPct val="105000"/>
              </a:lnSpc>
              <a:spcBef>
                <a:spcPts val="1400"/>
              </a:spcBef>
              <a:spcAft>
                <a:spcPts val="800"/>
              </a:spcAft>
            </a:pPr>
            <a:endParaRPr kumimoji="0" lang="it-IT" b="1" i="0" u="none" strike="noStrike" kern="100" cap="none" spc="0" normalizeH="0" baseline="0" noProof="0" dirty="0">
              <a:ln>
                <a:noFill/>
              </a:ln>
              <a:solidFill>
                <a:prstClr val="black"/>
              </a:solidFill>
              <a:uLnTx/>
              <a:uFillTx/>
              <a:latin typeface="Calibri" panose="020F0502020204030204" pitchFamily="34" charset="0"/>
              <a:ea typeface="SimSun" panose="02010600030101010101" pitchFamily="2" charset="-122"/>
              <a:cs typeface="Calibri" panose="020F0502020204030204" pitchFamily="34" charset="0"/>
            </a:endParaRPr>
          </a:p>
          <a:p>
            <a:pPr algn="just">
              <a:lnSpc>
                <a:spcPct val="105000"/>
              </a:lnSpc>
              <a:spcBef>
                <a:spcPts val="1400"/>
              </a:spcBef>
              <a:spcAft>
                <a:spcPts val="800"/>
              </a:spcAft>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Immagine 8">
            <a:extLst>
              <a:ext uri="{FF2B5EF4-FFF2-40B4-BE49-F238E27FC236}">
                <a16:creationId xmlns:a16="http://schemas.microsoft.com/office/drawing/2014/main" id="{F647CECD-059E-4479-8BFC-0CC7AEDF7DAC}"/>
              </a:ext>
            </a:extLst>
          </p:cNvPr>
          <p:cNvPicPr>
            <a:picLocks noChangeAspect="1"/>
          </p:cNvPicPr>
          <p:nvPr/>
        </p:nvPicPr>
        <p:blipFill rotWithShape="1">
          <a:blip r:embed="rId4"/>
          <a:srcRect l="18552" t="30910" r="22183" b="17447"/>
          <a:stretch/>
        </p:blipFill>
        <p:spPr bwMode="auto">
          <a:xfrm>
            <a:off x="1486510" y="1853270"/>
            <a:ext cx="7397715" cy="43740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169910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fontScale="85000" lnSpcReduction="10000"/>
          </a:bodyPr>
          <a:lstStyle/>
          <a:p>
            <a:pPr algn="ctr"/>
            <a:r>
              <a:rPr lang="it-IT" b="1" dirty="0">
                <a:solidFill>
                  <a:schemeClr val="accent1"/>
                </a:solidFill>
              </a:rPr>
              <a:t>DISCRIMINAZIONI SUI LUOGHI DI LAVORO</a:t>
            </a:r>
          </a:p>
          <a:p>
            <a:pPr algn="ctr"/>
            <a:r>
              <a:rPr lang="it-IT" sz="2100" dirty="0">
                <a:solidFill>
                  <a:schemeClr val="accent1"/>
                </a:solidFill>
              </a:rPr>
              <a:t>PRESIDIO SANZIONATORIO- Nota circolare DC Coordinamento giuridico prot. 2414 del 06/12/2022</a:t>
            </a:r>
          </a:p>
          <a:p>
            <a:pPr algn="ctr"/>
            <a:endParaRPr lang="it-IT" sz="2100" dirty="0">
              <a:solidFill>
                <a:schemeClr val="accent1"/>
              </a:solidFill>
            </a:endParaRP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29</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37214" y="1570548"/>
            <a:ext cx="8847012" cy="1037400"/>
          </a:xfrm>
          <a:prstGeom prst="rect">
            <a:avLst/>
          </a:prstGeom>
          <a:noFill/>
        </p:spPr>
        <p:txBody>
          <a:bodyPr wrap="square" lIns="91440" tIns="45720" rIns="91440" bIns="45720" anchor="t">
            <a:spAutoFit/>
          </a:bodyPr>
          <a:lstStyle/>
          <a:p>
            <a:pPr algn="ctr">
              <a:lnSpc>
                <a:spcPct val="105000"/>
              </a:lnSpc>
              <a:spcBef>
                <a:spcPts val="1400"/>
              </a:spcBef>
              <a:spcAft>
                <a:spcPts val="800"/>
              </a:spcAft>
            </a:pPr>
            <a:endParaRPr kumimoji="0" lang="it-IT" b="1" i="0" u="none" strike="noStrike" kern="100" cap="none" spc="0" normalizeH="0" baseline="0" noProof="0" dirty="0">
              <a:ln>
                <a:noFill/>
              </a:ln>
              <a:solidFill>
                <a:prstClr val="black"/>
              </a:solidFill>
              <a:uLnTx/>
              <a:uFillTx/>
              <a:latin typeface="Calibri" panose="020F0502020204030204" pitchFamily="34" charset="0"/>
              <a:ea typeface="SimSun" panose="02010600030101010101" pitchFamily="2" charset="-122"/>
              <a:cs typeface="Calibri" panose="020F0502020204030204" pitchFamily="34" charset="0"/>
            </a:endParaRPr>
          </a:p>
          <a:p>
            <a:pPr algn="just">
              <a:lnSpc>
                <a:spcPct val="105000"/>
              </a:lnSpc>
              <a:spcBef>
                <a:spcPts val="1400"/>
              </a:spcBef>
              <a:spcAft>
                <a:spcPts val="800"/>
              </a:spcAft>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9" name="Immagine 8">
            <a:extLst>
              <a:ext uri="{FF2B5EF4-FFF2-40B4-BE49-F238E27FC236}">
                <a16:creationId xmlns:a16="http://schemas.microsoft.com/office/drawing/2014/main" id="{C4797198-762E-DFF3-E234-FBA302F6BBEB}"/>
              </a:ext>
            </a:extLst>
          </p:cNvPr>
          <p:cNvPicPr>
            <a:picLocks noChangeAspect="1"/>
          </p:cNvPicPr>
          <p:nvPr/>
        </p:nvPicPr>
        <p:blipFill>
          <a:blip r:embed="rId4"/>
          <a:stretch>
            <a:fillRect/>
          </a:stretch>
        </p:blipFill>
        <p:spPr>
          <a:xfrm>
            <a:off x="1466951" y="1984354"/>
            <a:ext cx="7058031" cy="4106234"/>
          </a:xfrm>
          <a:prstGeom prst="rect">
            <a:avLst/>
          </a:prstGeom>
        </p:spPr>
      </p:pic>
    </p:spTree>
    <p:extLst>
      <p:ext uri="{BB962C8B-B14F-4D97-AF65-F5344CB8AC3E}">
        <p14:creationId xmlns:p14="http://schemas.microsoft.com/office/powerpoint/2010/main" val="33275134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4" name="Titolo 3"/>
          <p:cNvSpPr>
            <a:spLocks noGrp="1"/>
          </p:cNvSpPr>
          <p:nvPr>
            <p:ph type="ctrTitle"/>
          </p:nvPr>
        </p:nvSpPr>
        <p:spPr>
          <a:xfrm>
            <a:off x="269146" y="2674123"/>
            <a:ext cx="8031892" cy="3571103"/>
          </a:xfrm>
        </p:spPr>
        <p:txBody>
          <a:bodyPr>
            <a:normAutofit/>
          </a:bodyPr>
          <a:lstStyle/>
          <a:p>
            <a:pPr algn="ctr"/>
            <a:br>
              <a:rPr lang="it-IT" sz="2700" b="1" dirty="0">
                <a:solidFill>
                  <a:schemeClr val="accent2">
                    <a:lumMod val="75000"/>
                  </a:schemeClr>
                </a:solidFill>
              </a:rPr>
            </a:br>
            <a:endParaRPr lang="it-IT" sz="2700" dirty="0">
              <a:solidFill>
                <a:schemeClr val="accent2">
                  <a:lumMod val="75000"/>
                </a:schemeClr>
              </a:solidFill>
            </a:endParaRPr>
          </a:p>
        </p:txBody>
      </p:sp>
      <p:sp>
        <p:nvSpPr>
          <p:cNvPr id="5" name="Sottotitolo 4"/>
          <p:cNvSpPr>
            <a:spLocks noGrp="1"/>
          </p:cNvSpPr>
          <p:nvPr>
            <p:ph type="subTitle" idx="1"/>
          </p:nvPr>
        </p:nvSpPr>
        <p:spPr>
          <a:xfrm>
            <a:off x="2265405" y="432487"/>
            <a:ext cx="6090524" cy="1025611"/>
          </a:xfrm>
        </p:spPr>
        <p:txBody>
          <a:bodyPr>
            <a:normAutofit/>
          </a:bodyPr>
          <a:lstStyle/>
          <a:p>
            <a:pPr algn="ctr"/>
            <a:r>
              <a:rPr lang="it-IT" sz="2100" dirty="0">
                <a:solidFill>
                  <a:schemeClr val="accent1"/>
                </a:solidFill>
              </a:rPr>
              <a:t>Documento Programmazione di Vigilanza 2023</a:t>
            </a:r>
          </a:p>
          <a:p>
            <a:pPr algn="ctr"/>
            <a:endParaRPr lang="it-IT" sz="2100" dirty="0">
              <a:solidFill>
                <a:schemeClr val="accent1"/>
              </a:solidFill>
            </a:endParaRPr>
          </a:p>
        </p:txBody>
      </p:sp>
      <p:sp>
        <p:nvSpPr>
          <p:cNvPr id="7" name="Segnaposto piè di pagina 6">
            <a:extLst>
              <a:ext uri="{FF2B5EF4-FFF2-40B4-BE49-F238E27FC236}">
                <a16:creationId xmlns:a16="http://schemas.microsoft.com/office/drawing/2014/main" id="{9F040FBC-C83B-E8D0-58B4-1FCB0B8ACB10}"/>
              </a:ext>
            </a:extLst>
          </p:cNvPr>
          <p:cNvSpPr>
            <a:spLocks noGrp="1"/>
          </p:cNvSpPr>
          <p:nvPr>
            <p:ph type="ftr" sz="quarter" idx="11"/>
          </p:nvPr>
        </p:nvSpPr>
        <p:spPr/>
        <p:txBody>
          <a:bodyPr/>
          <a:lstStyle/>
          <a:p>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a:t>
            </a:fld>
            <a:endParaRPr lang="en-US"/>
          </a:p>
        </p:txBody>
      </p:sp>
      <p:sp>
        <p:nvSpPr>
          <p:cNvPr id="13" name="CasellaDiTesto 12">
            <a:extLst>
              <a:ext uri="{FF2B5EF4-FFF2-40B4-BE49-F238E27FC236}">
                <a16:creationId xmlns:a16="http://schemas.microsoft.com/office/drawing/2014/main" id="{530E5524-FCF7-4A94-AFC6-E02C43721D3D}"/>
              </a:ext>
            </a:extLst>
          </p:cNvPr>
          <p:cNvSpPr txBox="1"/>
          <p:nvPr/>
        </p:nvSpPr>
        <p:spPr>
          <a:xfrm>
            <a:off x="1542422" y="2157618"/>
            <a:ext cx="7378868" cy="343170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Pari Opportunità e contrasto alle forme di discriminazione</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2000" dirty="0">
                <a:solidFill>
                  <a:prstClr val="black"/>
                </a:solidFill>
                <a:latin typeface="Calibri" panose="020F0502020204030204" pitchFamily="34" charset="0"/>
                <a:cs typeface="Calibri" panose="020F0502020204030204" pitchFamily="34" charset="0"/>
              </a:rPr>
              <a:t>Azioni incisive nell’ottica della continuità e del rafforzamento di azioni già messe in campo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it-IT" sz="2000" dirty="0">
              <a:solidFill>
                <a:prstClr val="black"/>
              </a:solidFill>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2000" dirty="0">
                <a:solidFill>
                  <a:prstClr val="black"/>
                </a:solidFill>
                <a:latin typeface="Calibri" panose="020F0502020204030204" pitchFamily="34" charset="0"/>
                <a:cs typeface="Calibri" panose="020F0502020204030204" pitchFamily="34" charset="0"/>
              </a:rPr>
              <a:t>Verifica sul corretto godimento dell’esonero contributivo introdotto in favore delle aziende private che sono in possesso della certificazione della parità di genere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it-IT" sz="2000" dirty="0">
              <a:solidFill>
                <a:prstClr val="black"/>
              </a:solidFill>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2000" dirty="0">
                <a:solidFill>
                  <a:prstClr val="black"/>
                </a:solidFill>
                <a:latin typeface="Calibri" panose="020F0502020204030204" pitchFamily="34" charset="0"/>
                <a:cs typeface="Calibri" panose="020F0502020204030204" pitchFamily="34" charset="0"/>
              </a:rPr>
              <a:t>Contrasto all’illegittima discriminazione retributiva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3627616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fontScale="85000" lnSpcReduction="10000"/>
          </a:bodyPr>
          <a:lstStyle/>
          <a:p>
            <a:pPr algn="ctr"/>
            <a:r>
              <a:rPr lang="it-IT" b="1" dirty="0">
                <a:solidFill>
                  <a:schemeClr val="accent1"/>
                </a:solidFill>
              </a:rPr>
              <a:t>DISCRIMINAZIONI SUI LUOGHI DI LAVORO</a:t>
            </a:r>
          </a:p>
          <a:p>
            <a:pPr algn="ctr"/>
            <a:r>
              <a:rPr lang="it-IT" sz="2100" dirty="0">
                <a:solidFill>
                  <a:schemeClr val="accent1"/>
                </a:solidFill>
              </a:rPr>
              <a:t>PRESIDIO SANZIONATORIO- Nota circolare DC Coordinamento giuridico prot. 2414 del 06/12/2022</a:t>
            </a:r>
          </a:p>
          <a:p>
            <a:pPr algn="ctr"/>
            <a:endParaRPr lang="it-IT" sz="2100" dirty="0">
              <a:solidFill>
                <a:schemeClr val="accent1"/>
              </a:solidFill>
            </a:endParaRP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30</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37214" y="1570548"/>
            <a:ext cx="8847012" cy="1037400"/>
          </a:xfrm>
          <a:prstGeom prst="rect">
            <a:avLst/>
          </a:prstGeom>
          <a:noFill/>
        </p:spPr>
        <p:txBody>
          <a:bodyPr wrap="square" lIns="91440" tIns="45720" rIns="91440" bIns="45720" anchor="t">
            <a:spAutoFit/>
          </a:bodyPr>
          <a:lstStyle/>
          <a:p>
            <a:pPr algn="ctr">
              <a:lnSpc>
                <a:spcPct val="105000"/>
              </a:lnSpc>
              <a:spcBef>
                <a:spcPts val="1400"/>
              </a:spcBef>
              <a:spcAft>
                <a:spcPts val="800"/>
              </a:spcAft>
            </a:pPr>
            <a:endParaRPr kumimoji="0" lang="it-IT" b="1" i="0" u="none" strike="noStrike" kern="100" cap="none" spc="0" normalizeH="0" baseline="0" noProof="0" dirty="0">
              <a:ln>
                <a:noFill/>
              </a:ln>
              <a:solidFill>
                <a:prstClr val="black"/>
              </a:solidFill>
              <a:uLnTx/>
              <a:uFillTx/>
              <a:latin typeface="Calibri" panose="020F0502020204030204" pitchFamily="34" charset="0"/>
              <a:ea typeface="SimSun" panose="02010600030101010101" pitchFamily="2" charset="-122"/>
              <a:cs typeface="Calibri" panose="020F0502020204030204" pitchFamily="34" charset="0"/>
            </a:endParaRPr>
          </a:p>
          <a:p>
            <a:pPr algn="just">
              <a:lnSpc>
                <a:spcPct val="105000"/>
              </a:lnSpc>
              <a:spcBef>
                <a:spcPts val="1400"/>
              </a:spcBef>
              <a:spcAft>
                <a:spcPts val="800"/>
              </a:spcAft>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Immagine 7">
            <a:extLst>
              <a:ext uri="{FF2B5EF4-FFF2-40B4-BE49-F238E27FC236}">
                <a16:creationId xmlns:a16="http://schemas.microsoft.com/office/drawing/2014/main" id="{EB31983D-4776-CF08-84BD-C2CBE8B16421}"/>
              </a:ext>
            </a:extLst>
          </p:cNvPr>
          <p:cNvPicPr>
            <a:picLocks noChangeAspect="1"/>
          </p:cNvPicPr>
          <p:nvPr/>
        </p:nvPicPr>
        <p:blipFill rotWithShape="1">
          <a:blip r:embed="rId4"/>
          <a:srcRect l="18676" t="32871" r="23926" b="31923"/>
          <a:stretch/>
        </p:blipFill>
        <p:spPr bwMode="auto">
          <a:xfrm>
            <a:off x="1364265" y="2169794"/>
            <a:ext cx="7358989" cy="34241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166992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PRESIDIO SANZIONATORIO</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31</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423334" y="1570548"/>
            <a:ext cx="8460892" cy="5156796"/>
          </a:xfrm>
          <a:prstGeom prst="rect">
            <a:avLst/>
          </a:prstGeom>
          <a:noFill/>
        </p:spPr>
        <p:txBody>
          <a:bodyPr wrap="square" lIns="91440" tIns="45720" rIns="91440" bIns="45720" anchor="t">
            <a:spAutoFit/>
          </a:bodyPr>
          <a:lstStyle/>
          <a:p>
            <a:pPr algn="just">
              <a:lnSpc>
                <a:spcPct val="105000"/>
              </a:lnSpc>
              <a:spcBef>
                <a:spcPts val="1400"/>
              </a:spcBef>
              <a:spcAft>
                <a:spcPts val="800"/>
              </a:spcAft>
            </a:pPr>
            <a:endParaRPr lang="it-IT" sz="1800" b="1" kern="100" dirty="0">
              <a:effectLst/>
              <a:latin typeface="Calibri" panose="020F0502020204030204" pitchFamily="34" charset="0"/>
              <a:ea typeface="SimSun" panose="02010600030101010101" pitchFamily="2" charset="-122"/>
              <a:cs typeface="Calibri" panose="020F0502020204030204" pitchFamily="34" charset="0"/>
            </a:endParaRPr>
          </a:p>
          <a:p>
            <a:pPr algn="ctr">
              <a:lnSpc>
                <a:spcPct val="105000"/>
              </a:lnSpc>
              <a:spcBef>
                <a:spcPts val="1400"/>
              </a:spcBef>
              <a:spcAft>
                <a:spcPts val="800"/>
              </a:spcAft>
            </a:pPr>
            <a:r>
              <a:rPr lang="it-IT" sz="1800" b="1" kern="100" dirty="0">
                <a:effectLst/>
                <a:latin typeface="Calibri" panose="020F0502020204030204" pitchFamily="34" charset="0"/>
                <a:ea typeface="SimSun" panose="02010600030101010101" pitchFamily="2" charset="-122"/>
                <a:cs typeface="Calibri" panose="020F0502020204030204" pitchFamily="34" charset="0"/>
              </a:rPr>
              <a:t>Le norme di contrasto allo sfruttamento ed elementi costitutivi dell’art. 603-bis c.p.</a:t>
            </a:r>
            <a:endParaRPr lang="it-IT" kern="100" dirty="0">
              <a:latin typeface="Calibri" panose="020F0502020204030204" pitchFamily="34" charset="0"/>
              <a:ea typeface="SimSun" panose="02010600030101010101" pitchFamily="2" charset="-122"/>
              <a:cs typeface="Tahoma" panose="020B0604030504040204" pitchFamily="34" charset="0"/>
            </a:endParaRPr>
          </a:p>
          <a:p>
            <a:pPr marL="285750" indent="-285750" algn="just">
              <a:lnSpc>
                <a:spcPct val="105000"/>
              </a:lnSpc>
              <a:spcBef>
                <a:spcPts val="1400"/>
              </a:spcBef>
              <a:spcAft>
                <a:spcPts val="800"/>
              </a:spcAft>
              <a:buFont typeface="Wingdings" panose="05000000000000000000" pitchFamily="2" charset="2"/>
              <a:buChar char="Ø"/>
            </a:pPr>
            <a:r>
              <a:rPr lang="it-IT" sz="1800" dirty="0">
                <a:solidFill>
                  <a:srgbClr val="000000"/>
                </a:solidFill>
                <a:effectLst/>
                <a:latin typeface="Calibri" panose="020F0502020204030204" pitchFamily="34" charset="0"/>
                <a:ea typeface="Times New Roman" panose="02020603050405020304" pitchFamily="18" charset="0"/>
              </a:rPr>
              <a:t> l’esistenza di uno stato di bisogno e l’</a:t>
            </a:r>
            <a:r>
              <a:rPr lang="it-IT" sz="1800" dirty="0" err="1">
                <a:solidFill>
                  <a:srgbClr val="000000"/>
                </a:solidFill>
                <a:effectLst/>
                <a:latin typeface="Calibri" panose="020F0502020204030204" pitchFamily="34" charset="0"/>
                <a:ea typeface="Times New Roman" panose="02020603050405020304" pitchFamily="18" charset="0"/>
              </a:rPr>
              <a:t>approfittamento</a:t>
            </a:r>
            <a:r>
              <a:rPr lang="it-IT" sz="1800" dirty="0">
                <a:solidFill>
                  <a:srgbClr val="000000"/>
                </a:solidFill>
                <a:effectLst/>
                <a:latin typeface="Calibri" panose="020F0502020204030204" pitchFamily="34" charset="0"/>
                <a:ea typeface="Times New Roman" panose="02020603050405020304" pitchFamily="18" charset="0"/>
              </a:rPr>
              <a:t> di esso da parte di reclutatori e/o utilizzatori;</a:t>
            </a:r>
          </a:p>
          <a:p>
            <a:pPr marL="285750" indent="-285750" algn="just">
              <a:lnSpc>
                <a:spcPct val="105000"/>
              </a:lnSpc>
              <a:spcBef>
                <a:spcPts val="1400"/>
              </a:spcBef>
              <a:spcAft>
                <a:spcPts val="800"/>
              </a:spcAft>
              <a:buFont typeface="Wingdings" panose="05000000000000000000" pitchFamily="2" charset="2"/>
              <a:buChar char="Ø"/>
            </a:pPr>
            <a:r>
              <a:rPr lang="it-IT" sz="1800" dirty="0">
                <a:solidFill>
                  <a:srgbClr val="000000"/>
                </a:solidFill>
                <a:effectLst/>
                <a:latin typeface="Calibri" panose="020F0502020204030204" pitchFamily="34" charset="0"/>
                <a:ea typeface="Times New Roman" panose="02020603050405020304" pitchFamily="18" charset="0"/>
              </a:rPr>
              <a:t>lo sfruttamento lavorativo (cfr. indici della circ. INL n.5/2019) </a:t>
            </a:r>
          </a:p>
          <a:p>
            <a:pPr marL="285750" indent="-285750" algn="just">
              <a:lnSpc>
                <a:spcPct val="105000"/>
              </a:lnSpc>
              <a:spcBef>
                <a:spcPts val="1400"/>
              </a:spcBef>
              <a:spcAft>
                <a:spcPts val="800"/>
              </a:spcAft>
              <a:buFont typeface="Wingdings" panose="05000000000000000000" pitchFamily="2" charset="2"/>
              <a:buChar char="Ø"/>
            </a:pPr>
            <a:endParaRPr lang="it-IT" dirty="0">
              <a:solidFill>
                <a:srgbClr val="000000"/>
              </a:solidFill>
              <a:latin typeface="Calibri" panose="020F0502020204030204" pitchFamily="34" charset="0"/>
              <a:ea typeface="Times New Roman" panose="02020603050405020304" pitchFamily="18" charset="0"/>
            </a:endParaRPr>
          </a:p>
          <a:p>
            <a:pPr algn="ctr">
              <a:lnSpc>
                <a:spcPct val="105000"/>
              </a:lnSpc>
              <a:spcBef>
                <a:spcPts val="1400"/>
              </a:spcBef>
              <a:spcAft>
                <a:spcPts val="800"/>
              </a:spcAft>
            </a:pPr>
            <a:r>
              <a:rPr lang="it-IT" sz="18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Lo sfruttamento delle donne nel settore agroalimentare </a:t>
            </a:r>
          </a:p>
          <a:p>
            <a:pPr algn="ctr">
              <a:lnSpc>
                <a:spcPct val="105000"/>
              </a:lnSpc>
              <a:spcBef>
                <a:spcPts val="1400"/>
              </a:spcBef>
              <a:spcAft>
                <a:spcPts val="800"/>
              </a:spcAft>
            </a:pPr>
            <a:r>
              <a:rPr lang="it-IT" sz="18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(condizioni di lavoro e di vita delle lavoratrici agricole)</a:t>
            </a:r>
          </a:p>
          <a:p>
            <a:pPr algn="just">
              <a:lnSpc>
                <a:spcPct val="105000"/>
              </a:lnSpc>
              <a:spcBef>
                <a:spcPts val="1400"/>
              </a:spcBef>
              <a:spcAft>
                <a:spcPts val="800"/>
              </a:spcAft>
            </a:pPr>
            <a:endParaRPr lang="it-IT" dirty="0">
              <a:solidFill>
                <a:srgbClr val="000000"/>
              </a:solidFill>
              <a:latin typeface="Calibri" panose="020F0502020204030204" pitchFamily="34" charset="0"/>
              <a:ea typeface="Times New Roman" panose="02020603050405020304" pitchFamily="18" charset="0"/>
            </a:endParaRPr>
          </a:p>
          <a:p>
            <a:pPr lvl="0" algn="just">
              <a:defRPr/>
            </a:pPr>
            <a:endParaRPr kumimoji="0" lang="it-IT"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597525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551D41-0FDC-895A-DED6-FF9BB1F51F44}"/>
              </a:ext>
            </a:extLst>
          </p:cNvPr>
          <p:cNvSpPr>
            <a:spLocks noGrp="1"/>
          </p:cNvSpPr>
          <p:nvPr>
            <p:ph type="title"/>
          </p:nvPr>
        </p:nvSpPr>
        <p:spPr/>
        <p:txBody>
          <a:bodyPr>
            <a:normAutofit fontScale="90000"/>
          </a:bodyPr>
          <a:lstStyle/>
          <a:p>
            <a:r>
              <a:rPr lang="it-IT"/>
              <a:t>Il Piano Nazionale di ripresa e resilienza (PNRR) …accenni</a:t>
            </a:r>
          </a:p>
        </p:txBody>
      </p:sp>
      <p:sp>
        <p:nvSpPr>
          <p:cNvPr id="3" name="Segnaposto contenuto 2">
            <a:extLst>
              <a:ext uri="{FF2B5EF4-FFF2-40B4-BE49-F238E27FC236}">
                <a16:creationId xmlns:a16="http://schemas.microsoft.com/office/drawing/2014/main" id="{D6FCFDFA-6861-FFFE-4D5D-3C07EAB80123}"/>
              </a:ext>
            </a:extLst>
          </p:cNvPr>
          <p:cNvSpPr>
            <a:spLocks noGrp="1"/>
          </p:cNvSpPr>
          <p:nvPr>
            <p:ph idx="1"/>
          </p:nvPr>
        </p:nvSpPr>
        <p:spPr/>
        <p:txBody>
          <a:bodyPr>
            <a:normAutofit lnSpcReduction="10000"/>
          </a:bodyPr>
          <a:lstStyle/>
          <a:p>
            <a:pPr lvl="6"/>
            <a:r>
              <a:rPr lang="it-IT" sz="2400" dirty="0"/>
              <a:t>Il Piano si sviluppa attorno a </a:t>
            </a:r>
            <a:r>
              <a:rPr lang="it-IT" sz="2400" b="1" dirty="0"/>
              <a:t>tre assi strategici</a:t>
            </a:r>
            <a:r>
              <a:rPr lang="it-IT" sz="2400" dirty="0"/>
              <a:t>, tra cui l’inclusione sociale che ha come priorità principali: </a:t>
            </a:r>
            <a:r>
              <a:rPr lang="it-IT" sz="2400" b="1" dirty="0"/>
              <a:t>la parità di genere</a:t>
            </a:r>
            <a:r>
              <a:rPr lang="it-IT" sz="2400" dirty="0"/>
              <a:t>, la protezione e la valorizzazione dei giovani e il superamento dei divari territoriali.</a:t>
            </a:r>
          </a:p>
        </p:txBody>
      </p:sp>
      <p:sp>
        <p:nvSpPr>
          <p:cNvPr id="4" name="Segnaposto piè di pagina 3">
            <a:extLst>
              <a:ext uri="{FF2B5EF4-FFF2-40B4-BE49-F238E27FC236}">
                <a16:creationId xmlns:a16="http://schemas.microsoft.com/office/drawing/2014/main" id="{90453BB5-3F34-E6CF-3B8D-3532A60F43E6}"/>
              </a:ext>
            </a:extLst>
          </p:cNvPr>
          <p:cNvSpPr>
            <a:spLocks noGrp="1"/>
          </p:cNvSpPr>
          <p:nvPr>
            <p:ph type="ftr" sz="quarter" idx="11"/>
          </p:nvPr>
        </p:nvSpPr>
        <p:spPr/>
        <p:txBody>
          <a:bodyPr>
            <a:normAutofit/>
          </a:bodyPr>
          <a:lstStyle/>
          <a:p>
            <a:pPr>
              <a:spcAft>
                <a:spcPts val="600"/>
              </a:spcAft>
            </a:pPr>
            <a:r>
              <a:rPr lang="it-IT"/>
              <a:t>Ispettorato Territoriale del Lavoro di Rimini</a:t>
            </a:r>
            <a:endParaRPr lang="en-US"/>
          </a:p>
        </p:txBody>
      </p:sp>
      <p:sp>
        <p:nvSpPr>
          <p:cNvPr id="5" name="Segnaposto numero diapositiva 4">
            <a:extLst>
              <a:ext uri="{FF2B5EF4-FFF2-40B4-BE49-F238E27FC236}">
                <a16:creationId xmlns:a16="http://schemas.microsoft.com/office/drawing/2014/main" id="{7A0C5247-08D7-D96B-C608-505F05CFA219}"/>
              </a:ext>
            </a:extLst>
          </p:cNvPr>
          <p:cNvSpPr>
            <a:spLocks noGrp="1"/>
          </p:cNvSpPr>
          <p:nvPr>
            <p:ph type="sldNum" sz="quarter" idx="12"/>
          </p:nvPr>
        </p:nvSpPr>
        <p:spPr/>
        <p:txBody>
          <a:bodyPr>
            <a:normAutofit fontScale="92500" lnSpcReduction="10000"/>
          </a:bodyPr>
          <a:lstStyle/>
          <a:p>
            <a:pPr>
              <a:spcAft>
                <a:spcPts val="600"/>
              </a:spcAft>
            </a:pPr>
            <a:fld id="{D57F1E4F-1CFF-5643-939E-217C01CDF565}" type="slidenum">
              <a:rPr lang="en-US" smtClean="0"/>
              <a:pPr>
                <a:spcAft>
                  <a:spcPts val="600"/>
                </a:spcAft>
              </a:pPr>
              <a:t>32</a:t>
            </a:fld>
            <a:endParaRPr lang="en-US"/>
          </a:p>
        </p:txBody>
      </p:sp>
    </p:spTree>
    <p:extLst>
      <p:ext uri="{BB962C8B-B14F-4D97-AF65-F5344CB8AC3E}">
        <p14:creationId xmlns:p14="http://schemas.microsoft.com/office/powerpoint/2010/main" val="389265131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551D41-0FDC-895A-DED6-FF9BB1F51F44}"/>
              </a:ext>
            </a:extLst>
          </p:cNvPr>
          <p:cNvSpPr>
            <a:spLocks noGrp="1"/>
          </p:cNvSpPr>
          <p:nvPr>
            <p:ph type="title"/>
          </p:nvPr>
        </p:nvSpPr>
        <p:spPr/>
        <p:txBody>
          <a:bodyPr>
            <a:normAutofit fontScale="90000"/>
          </a:bodyPr>
          <a:lstStyle/>
          <a:p>
            <a:r>
              <a:rPr lang="it-IT"/>
              <a:t>Il Piano Nazionale di ripresa e resilienza (PNRR) …accenni</a:t>
            </a:r>
          </a:p>
        </p:txBody>
      </p:sp>
      <p:sp>
        <p:nvSpPr>
          <p:cNvPr id="3" name="Segnaposto contenuto 2">
            <a:extLst>
              <a:ext uri="{FF2B5EF4-FFF2-40B4-BE49-F238E27FC236}">
                <a16:creationId xmlns:a16="http://schemas.microsoft.com/office/drawing/2014/main" id="{D6FCFDFA-6861-FFFE-4D5D-3C07EAB80123}"/>
              </a:ext>
            </a:extLst>
          </p:cNvPr>
          <p:cNvSpPr>
            <a:spLocks noGrp="1"/>
          </p:cNvSpPr>
          <p:nvPr>
            <p:ph idx="1"/>
          </p:nvPr>
        </p:nvSpPr>
        <p:spPr/>
        <p:txBody>
          <a:bodyPr>
            <a:normAutofit fontScale="92500" lnSpcReduction="10000"/>
          </a:bodyPr>
          <a:lstStyle/>
          <a:p>
            <a:pPr lvl="6"/>
            <a:r>
              <a:rPr lang="it-IT" dirty="0"/>
              <a:t>A fronte degli ampi divari di genere persistenti nel mercato del lavoro anche a causa degli squilibri tutt’ora esistenti in ambito domestico nella gestione della cura dei figli e nello svolgimento delle faccende domestiche nonché, per la permanenza di alcuni stereotipi e reticenze culturali che spingono le femmine a scegliere alcuni percorsi scolastici piuttosto che altri (che in parte autoalimentano la segregazione orizzontale nel mercato del lavoro), </a:t>
            </a:r>
            <a:r>
              <a:rPr lang="it-IT" b="1" dirty="0"/>
              <a:t>nel PNRR il legislatore ha previsto delle misure e degli investimenti che avranno diversi livelli di incidenza nel raggiungimento di una parità di genere.</a:t>
            </a:r>
          </a:p>
          <a:p>
            <a:pPr lvl="6"/>
            <a:r>
              <a:rPr lang="it-IT" dirty="0"/>
              <a:t>A sostegno dell’imprenditorialità femminile il PNRR ha previsto l’avvio del “Fondo impresa donna” finalizzato ad avere un impatto diretto su alcune dimensioni che concorrono al raggiungimento di una maggiore parità di genere. Il fondo intende supportare finanziariamente la nascita di nuove imprese femminili (meno di 12 mesi) e lo sviluppo e consolidamento di imprese femminili esistenti (da più di 12 mesi).</a:t>
            </a:r>
          </a:p>
        </p:txBody>
      </p:sp>
      <p:sp>
        <p:nvSpPr>
          <p:cNvPr id="4" name="Segnaposto piè di pagina 3">
            <a:extLst>
              <a:ext uri="{FF2B5EF4-FFF2-40B4-BE49-F238E27FC236}">
                <a16:creationId xmlns:a16="http://schemas.microsoft.com/office/drawing/2014/main" id="{90453BB5-3F34-E6CF-3B8D-3532A60F43E6}"/>
              </a:ext>
            </a:extLst>
          </p:cNvPr>
          <p:cNvSpPr>
            <a:spLocks noGrp="1"/>
          </p:cNvSpPr>
          <p:nvPr>
            <p:ph type="ftr" sz="quarter" idx="11"/>
          </p:nvPr>
        </p:nvSpPr>
        <p:spPr/>
        <p:txBody>
          <a:bodyPr>
            <a:normAutofit/>
          </a:bodyPr>
          <a:lstStyle/>
          <a:p>
            <a:pPr>
              <a:spcAft>
                <a:spcPts val="600"/>
              </a:spcAft>
            </a:pPr>
            <a:r>
              <a:rPr lang="it-IT"/>
              <a:t>Ispettorato Territoriale del Lavoro di Rimini</a:t>
            </a:r>
            <a:endParaRPr lang="en-US"/>
          </a:p>
        </p:txBody>
      </p:sp>
      <p:sp>
        <p:nvSpPr>
          <p:cNvPr id="5" name="Segnaposto numero diapositiva 4">
            <a:extLst>
              <a:ext uri="{FF2B5EF4-FFF2-40B4-BE49-F238E27FC236}">
                <a16:creationId xmlns:a16="http://schemas.microsoft.com/office/drawing/2014/main" id="{7A0C5247-08D7-D96B-C608-505F05CFA219}"/>
              </a:ext>
            </a:extLst>
          </p:cNvPr>
          <p:cNvSpPr>
            <a:spLocks noGrp="1"/>
          </p:cNvSpPr>
          <p:nvPr>
            <p:ph type="sldNum" sz="quarter" idx="12"/>
          </p:nvPr>
        </p:nvSpPr>
        <p:spPr/>
        <p:txBody>
          <a:bodyPr>
            <a:normAutofit fontScale="92500" lnSpcReduction="10000"/>
          </a:bodyPr>
          <a:lstStyle/>
          <a:p>
            <a:pPr>
              <a:spcAft>
                <a:spcPts val="600"/>
              </a:spcAft>
            </a:pPr>
            <a:fld id="{D57F1E4F-1CFF-5643-939E-217C01CDF565}" type="slidenum">
              <a:rPr lang="en-US" smtClean="0"/>
              <a:pPr>
                <a:spcAft>
                  <a:spcPts val="600"/>
                </a:spcAft>
              </a:pPr>
              <a:t>33</a:t>
            </a:fld>
            <a:endParaRPr lang="en-US"/>
          </a:p>
        </p:txBody>
      </p:sp>
    </p:spTree>
    <p:extLst>
      <p:ext uri="{BB962C8B-B14F-4D97-AF65-F5344CB8AC3E}">
        <p14:creationId xmlns:p14="http://schemas.microsoft.com/office/powerpoint/2010/main" val="333402774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3CF954-E06E-547E-912B-DAC422DAAE12}"/>
              </a:ext>
            </a:extLst>
          </p:cNvPr>
          <p:cNvSpPr>
            <a:spLocks noGrp="1"/>
          </p:cNvSpPr>
          <p:nvPr>
            <p:ph type="title"/>
          </p:nvPr>
        </p:nvSpPr>
        <p:spPr>
          <a:xfrm>
            <a:off x="717619" y="1112969"/>
            <a:ext cx="2952974" cy="4166010"/>
          </a:xfrm>
        </p:spPr>
        <p:txBody>
          <a:bodyPr>
            <a:normAutofit/>
          </a:bodyPr>
          <a:lstStyle/>
          <a:p>
            <a:r>
              <a:rPr lang="it-IT" dirty="0">
                <a:solidFill>
                  <a:srgbClr val="FFFFFF"/>
                </a:solidFill>
              </a:rPr>
              <a:t>Appalti pubblici</a:t>
            </a:r>
          </a:p>
        </p:txBody>
      </p:sp>
      <p:sp>
        <p:nvSpPr>
          <p:cNvPr id="3" name="Segnaposto contenuto 2">
            <a:extLst>
              <a:ext uri="{FF2B5EF4-FFF2-40B4-BE49-F238E27FC236}">
                <a16:creationId xmlns:a16="http://schemas.microsoft.com/office/drawing/2014/main" id="{14B9E42F-C0E4-E5F5-8CDD-CD2B3A785429}"/>
              </a:ext>
            </a:extLst>
          </p:cNvPr>
          <p:cNvSpPr>
            <a:spLocks noGrp="1"/>
          </p:cNvSpPr>
          <p:nvPr>
            <p:ph idx="1"/>
          </p:nvPr>
        </p:nvSpPr>
        <p:spPr>
          <a:xfrm>
            <a:off x="4572000" y="820880"/>
            <a:ext cx="3943349" cy="4889350"/>
          </a:xfrm>
        </p:spPr>
        <p:txBody>
          <a:bodyPr anchor="t">
            <a:normAutofit fontScale="92500" lnSpcReduction="10000"/>
          </a:bodyPr>
          <a:lstStyle/>
          <a:p>
            <a:r>
              <a:rPr lang="it-IT" sz="1900" dirty="0">
                <a:latin typeface="domine"/>
              </a:rPr>
              <a:t>I</a:t>
            </a:r>
            <a:r>
              <a:rPr lang="it-IT" sz="1900" b="0" i="0" dirty="0">
                <a:effectLst/>
                <a:latin typeface="domine"/>
              </a:rPr>
              <a:t>l decreto 7 dicembre 2021, contenente le Linee guida volte a favorire la pari opportunità di genere per gli appalti finanziati in tutto o in parte con le risorse del PNRR e del PNC ha, infatti, previsto (al punto 9, lett. d) la possibilità di inserimento nei bandi di gara di </a:t>
            </a:r>
            <a:r>
              <a:rPr lang="it-IT" sz="1900" b="1" i="0" dirty="0">
                <a:effectLst/>
                <a:latin typeface="domine"/>
              </a:rPr>
              <a:t>clausole di premialità </a:t>
            </a:r>
            <a:r>
              <a:rPr lang="it-IT" sz="1900" b="0" i="0" dirty="0">
                <a:effectLst/>
                <a:latin typeface="domine"/>
              </a:rPr>
              <a:t>a favore delle imprese che «nell’ultimo triennio abbiano rispettato i principi di parità di genere e adottato specifiche misure per promuovere le pari opportunità generazionali e di genere, anche tenendo conto del rapporto tra uomini e donne nelle assunzioni, nei livelli retributivi e nel conferimento di incarichi apicali»;</a:t>
            </a:r>
            <a:endParaRPr lang="it-IT" sz="1900" dirty="0"/>
          </a:p>
        </p:txBody>
      </p:sp>
      <p:sp>
        <p:nvSpPr>
          <p:cNvPr id="4" name="Segnaposto piè di pagina 3">
            <a:extLst>
              <a:ext uri="{FF2B5EF4-FFF2-40B4-BE49-F238E27FC236}">
                <a16:creationId xmlns:a16="http://schemas.microsoft.com/office/drawing/2014/main" id="{C3755EA6-BE29-8568-0AE5-5BBB8568B9E2}"/>
              </a:ext>
            </a:extLst>
          </p:cNvPr>
          <p:cNvSpPr>
            <a:spLocks noGrp="1"/>
          </p:cNvSpPr>
          <p:nvPr>
            <p:ph type="ftr" sz="quarter" idx="11"/>
          </p:nvPr>
        </p:nvSpPr>
        <p:spPr>
          <a:xfrm>
            <a:off x="4571999" y="6356350"/>
            <a:ext cx="3230218" cy="365125"/>
          </a:xfrm>
        </p:spPr>
        <p:txBody>
          <a:bodyPr>
            <a:normAutofit/>
          </a:bodyPr>
          <a:lstStyle/>
          <a:p>
            <a:pPr algn="l">
              <a:spcAft>
                <a:spcPts val="600"/>
              </a:spcAft>
            </a:pPr>
            <a:r>
              <a:rPr lang="it-IT"/>
              <a:t>Ispettorato Territoriale del Lavoro di Rimini</a:t>
            </a:r>
            <a:endParaRPr lang="en-US"/>
          </a:p>
        </p:txBody>
      </p:sp>
      <p:sp>
        <p:nvSpPr>
          <p:cNvPr id="5" name="Segnaposto numero diapositiva 4">
            <a:extLst>
              <a:ext uri="{FF2B5EF4-FFF2-40B4-BE49-F238E27FC236}">
                <a16:creationId xmlns:a16="http://schemas.microsoft.com/office/drawing/2014/main" id="{961F95F4-4BBE-8870-773E-AEDFB1DAC06A}"/>
              </a:ext>
            </a:extLst>
          </p:cNvPr>
          <p:cNvSpPr>
            <a:spLocks noGrp="1"/>
          </p:cNvSpPr>
          <p:nvPr>
            <p:ph type="sldNum" sz="quarter" idx="12"/>
          </p:nvPr>
        </p:nvSpPr>
        <p:spPr>
          <a:xfrm>
            <a:off x="7879747" y="6356350"/>
            <a:ext cx="635603" cy="365125"/>
          </a:xfrm>
        </p:spPr>
        <p:txBody>
          <a:bodyPr>
            <a:normAutofit fontScale="92500" lnSpcReduction="10000"/>
          </a:bodyPr>
          <a:lstStyle/>
          <a:p>
            <a:pPr>
              <a:spcAft>
                <a:spcPts val="600"/>
              </a:spcAft>
            </a:pPr>
            <a:fld id="{D57F1E4F-1CFF-5643-939E-217C01CDF565}" type="slidenum">
              <a:rPr lang="en-US" smtClean="0"/>
              <a:pPr>
                <a:spcAft>
                  <a:spcPts val="600"/>
                </a:spcAft>
              </a:pPr>
              <a:t>34</a:t>
            </a:fld>
            <a:endParaRPr lang="en-US"/>
          </a:p>
        </p:txBody>
      </p:sp>
    </p:spTree>
    <p:extLst>
      <p:ext uri="{BB962C8B-B14F-4D97-AF65-F5344CB8AC3E}">
        <p14:creationId xmlns:p14="http://schemas.microsoft.com/office/powerpoint/2010/main" val="201313532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p:cNvSpPr txBox="1"/>
          <p:nvPr/>
        </p:nvSpPr>
        <p:spPr>
          <a:xfrm>
            <a:off x="1143002" y="1999615"/>
            <a:ext cx="6858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300" b="1" kern="1200">
                <a:solidFill>
                  <a:schemeClr val="tx1"/>
                </a:solidFill>
                <a:latin typeface="+mj-lt"/>
                <a:ea typeface="+mj-ea"/>
                <a:cs typeface="+mj-cs"/>
              </a:rPr>
              <a:t>… grazie per l’attenzione.</a:t>
            </a:r>
          </a:p>
        </p:txBody>
      </p:sp>
      <p:sp>
        <p:nvSpPr>
          <p:cNvPr id="2" name="Segnaposto piè di pagina 1">
            <a:extLst>
              <a:ext uri="{FF2B5EF4-FFF2-40B4-BE49-F238E27FC236}">
                <a16:creationId xmlns:a16="http://schemas.microsoft.com/office/drawing/2014/main" id="{6317FA0C-BFFF-4E8F-BF74-E7F761695CA6}"/>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sz="1200" kern="1200" dirty="0">
                <a:solidFill>
                  <a:schemeClr val="tx1">
                    <a:lumMod val="50000"/>
                    <a:lumOff val="50000"/>
                  </a:schemeClr>
                </a:solidFill>
                <a:latin typeface="+mn-lt"/>
                <a:ea typeface="+mn-ea"/>
                <a:cs typeface="+mn-cs"/>
              </a:rPr>
              <a:t>ISPETTORATO DEL LAVORO DI RIMINI -</a:t>
            </a:r>
          </a:p>
        </p:txBody>
      </p:sp>
      <p:sp>
        <p:nvSpPr>
          <p:cNvPr id="3" name="Segnaposto numero diapositiva 2">
            <a:extLst>
              <a:ext uri="{FF2B5EF4-FFF2-40B4-BE49-F238E27FC236}">
                <a16:creationId xmlns:a16="http://schemas.microsoft.com/office/drawing/2014/main" id="{51EAF375-56FF-4A59-898B-0AC283A9AD1A}"/>
              </a:ext>
            </a:extLst>
          </p:cNvPr>
          <p:cNvSpPr>
            <a:spLocks noGrp="1"/>
          </p:cNvSpPr>
          <p:nvPr>
            <p:ph type="sldNum" sz="quarter" idx="12"/>
          </p:nvPr>
        </p:nvSpPr>
        <p:spPr>
          <a:xfrm>
            <a:off x="7866764" y="6356350"/>
            <a:ext cx="951613" cy="365125"/>
          </a:xfrm>
        </p:spPr>
        <p:txBody>
          <a:bodyPr vert="horz" lIns="91440" tIns="45720" rIns="91440" bIns="45720" rtlCol="0" anchor="ctr">
            <a:normAutofit/>
          </a:bodyPr>
          <a:lstStyle/>
          <a:p>
            <a:pPr>
              <a:spcAft>
                <a:spcPts val="600"/>
              </a:spcAft>
            </a:pPr>
            <a:fld id="{76E5D3A4-A4A6-46EA-AD04-6C2974792153}" type="slidenum">
              <a:rPr lang="en-US" sz="1200">
                <a:solidFill>
                  <a:schemeClr val="tx1">
                    <a:lumMod val="50000"/>
                    <a:lumOff val="50000"/>
                  </a:schemeClr>
                </a:solidFill>
              </a:rPr>
              <a:pPr>
                <a:spcAft>
                  <a:spcPts val="600"/>
                </a:spcAft>
              </a:pPr>
              <a:t>35</a:t>
            </a:fld>
            <a:endParaRPr lang="en-US" sz="1200">
              <a:solidFill>
                <a:schemeClr val="tx1">
                  <a:lumMod val="50000"/>
                  <a:lumOff val="50000"/>
                </a:schemeClr>
              </a:solidFill>
            </a:endParaRPr>
          </a:p>
        </p:txBody>
      </p:sp>
    </p:spTree>
    <p:extLst>
      <p:ext uri="{BB962C8B-B14F-4D97-AF65-F5344CB8AC3E}">
        <p14:creationId xmlns:p14="http://schemas.microsoft.com/office/powerpoint/2010/main" val="30294246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265405" y="432487"/>
            <a:ext cx="6090524" cy="1025611"/>
          </a:xfrm>
        </p:spPr>
        <p:txBody>
          <a:bodyPr>
            <a:normAutofit fontScale="77500" lnSpcReduction="20000"/>
          </a:bodyPr>
          <a:lstStyle/>
          <a:p>
            <a:pPr algn="ctr"/>
            <a:r>
              <a:rPr lang="it-IT" sz="2800" b="1" dirty="0">
                <a:solidFill>
                  <a:schemeClr val="accent1"/>
                </a:solidFill>
              </a:rPr>
              <a:t>DISCRIMINAZIONI SUI LUOGHI DI LAVORO</a:t>
            </a:r>
          </a:p>
          <a:p>
            <a:pPr algn="ctr"/>
            <a:r>
              <a:rPr lang="it-IT" sz="3200" dirty="0">
                <a:solidFill>
                  <a:schemeClr val="accent1"/>
                </a:solidFill>
              </a:rPr>
              <a:t>Procedimento ispettivo </a:t>
            </a:r>
          </a:p>
          <a:p>
            <a:pPr algn="ctr"/>
            <a:endParaRPr lang="it-IT" sz="2100" dirty="0">
              <a:solidFill>
                <a:schemeClr val="accent1"/>
              </a:solidFill>
            </a:endParaRP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dirty="0"/>
          </a:p>
        </p:txBody>
      </p:sp>
      <p:sp>
        <p:nvSpPr>
          <p:cNvPr id="3" name="Segnaposto numero diapositiva 2"/>
          <p:cNvSpPr>
            <a:spLocks noGrp="1"/>
          </p:cNvSpPr>
          <p:nvPr>
            <p:ph type="sldNum" sz="quarter" idx="12"/>
          </p:nvPr>
        </p:nvSpPr>
        <p:spPr/>
        <p:txBody>
          <a:bodyPr/>
          <a:lstStyle/>
          <a:p>
            <a:fld id="{D57F1E4F-1CFF-5643-939E-217C01CDF565}" type="slidenum">
              <a:rPr lang="en-US" smtClean="0"/>
              <a:pPr/>
              <a:t>4</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pic>
        <p:nvPicPr>
          <p:cNvPr id="8" name="Immagine 7">
            <a:extLst>
              <a:ext uri="{FF2B5EF4-FFF2-40B4-BE49-F238E27FC236}">
                <a16:creationId xmlns:a16="http://schemas.microsoft.com/office/drawing/2014/main" id="{FFCF11FE-3E7A-D846-A493-8DE0C30EB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793" y="2201702"/>
            <a:ext cx="5002503" cy="3891593"/>
          </a:xfrm>
          <a:prstGeom prst="rect">
            <a:avLst/>
          </a:prstGeom>
        </p:spPr>
      </p:pic>
    </p:spTree>
    <p:extLst>
      <p:ext uri="{BB962C8B-B14F-4D97-AF65-F5344CB8AC3E}">
        <p14:creationId xmlns:p14="http://schemas.microsoft.com/office/powerpoint/2010/main" val="25834898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265405" y="432487"/>
            <a:ext cx="6090524" cy="1025611"/>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Fonti propulsive dell’Attività Ispettiva</a:t>
            </a:r>
          </a:p>
          <a:p>
            <a:pPr algn="ctr"/>
            <a:endParaRPr lang="it-IT" sz="2100" dirty="0">
              <a:solidFill>
                <a:schemeClr val="accent1"/>
              </a:solidFill>
            </a:endParaRP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5</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13" name="CasellaDiTesto 12">
            <a:extLst>
              <a:ext uri="{FF2B5EF4-FFF2-40B4-BE49-F238E27FC236}">
                <a16:creationId xmlns:a16="http://schemas.microsoft.com/office/drawing/2014/main" id="{530E5524-FCF7-4A94-AFC6-E02C43721D3D}"/>
              </a:ext>
            </a:extLst>
          </p:cNvPr>
          <p:cNvSpPr txBox="1"/>
          <p:nvPr/>
        </p:nvSpPr>
        <p:spPr>
          <a:xfrm>
            <a:off x="1411792" y="1676561"/>
            <a:ext cx="7554715" cy="466281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Richieste di Intervento e/o segnalazioni delle OO.SS.;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Richieste specifiche provenienti dal/</a:t>
            </a:r>
            <a:r>
              <a:rPr kumimoji="0" lang="it-IT"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lla</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Consigliere/a di Parità;</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sede di convalida delle dimissioni ex art 55 Decreto </a:t>
            </a:r>
            <a:r>
              <a:rPr kumimoji="0" lang="it-IT"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Lgs.n</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151/2001 (es. esame del consenso);</a:t>
            </a:r>
          </a:p>
          <a:p>
            <a:pPr marR="0" lvl="0" algn="just" defTabSz="914400" rtl="0" eaLnBrk="1" fontAlgn="auto" latinLnBrk="0" hangingPunct="1">
              <a:lnSpc>
                <a:spcPct val="100000"/>
              </a:lnSpc>
              <a:spcBef>
                <a:spcPts val="0"/>
              </a:spcBef>
              <a:spcAft>
                <a:spcPts val="0"/>
              </a:spcAft>
              <a:buClrTx/>
              <a:buSzTx/>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Nel contesto del rilascio dei provvedimenti di interdizione della lavoratrice dal lavoro o di adibizione della stessa a mansioni confacenti;</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 altre analisi (es. rapporto biennale sulla situazione del personale maschile e femminile da parte delle aziende pubbliche e private con più di 50 dipendenti; analisi da parte di altri organismi)</a:t>
            </a:r>
          </a:p>
        </p:txBody>
      </p:sp>
    </p:spTree>
    <p:extLst>
      <p:ext uri="{BB962C8B-B14F-4D97-AF65-F5344CB8AC3E}">
        <p14:creationId xmlns:p14="http://schemas.microsoft.com/office/powerpoint/2010/main" val="119276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32487"/>
            <a:ext cx="6003941" cy="1025611"/>
          </a:xfrm>
        </p:spPr>
        <p:txBody>
          <a:bodyPr>
            <a:normAutofit fontScale="92500" lnSpcReduction="10000"/>
          </a:bodyPr>
          <a:lstStyle/>
          <a:p>
            <a:pPr algn="ctr"/>
            <a:r>
              <a:rPr lang="it-IT" b="1" dirty="0">
                <a:solidFill>
                  <a:schemeClr val="accent1"/>
                </a:solidFill>
              </a:rPr>
              <a:t>DISCRIMINAZIONI SUI LUOGHI DI LAVORO</a:t>
            </a:r>
          </a:p>
          <a:p>
            <a:pPr algn="ctr"/>
            <a:r>
              <a:rPr lang="it-IT" sz="2100" dirty="0">
                <a:solidFill>
                  <a:schemeClr val="accent1"/>
                </a:solidFill>
              </a:rPr>
              <a:t>RAPPORTO BIENNALE situazione personale maschile e femminile ex art. 46 </a:t>
            </a:r>
            <a:r>
              <a:rPr lang="it-IT" sz="2100" dirty="0" err="1">
                <a:solidFill>
                  <a:schemeClr val="accent1"/>
                </a:solidFill>
              </a:rPr>
              <a:t>D.Lgs</a:t>
            </a:r>
            <a:r>
              <a:rPr lang="it-IT" sz="2100" dirty="0">
                <a:solidFill>
                  <a:schemeClr val="accent1"/>
                </a:solidFill>
              </a:rPr>
              <a:t> 198/2006</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6</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13" name="CasellaDiTesto 12">
            <a:extLst>
              <a:ext uri="{FF2B5EF4-FFF2-40B4-BE49-F238E27FC236}">
                <a16:creationId xmlns:a16="http://schemas.microsoft.com/office/drawing/2014/main" id="{530E5524-FCF7-4A94-AFC6-E02C43721D3D}"/>
              </a:ext>
            </a:extLst>
          </p:cNvPr>
          <p:cNvSpPr txBox="1"/>
          <p:nvPr/>
        </p:nvSpPr>
        <p:spPr>
          <a:xfrm>
            <a:off x="1502228" y="1676561"/>
            <a:ext cx="7464279" cy="4816703"/>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aziende, pubbliche e private che contano più di 50 dipendenti, devono redigere il rapporto esclusivamente in modalità telematica, attraverso l’utilizzo dell’apposito portale del Ministero del Lavoro e delle Politiche Sociali, https://servizi.lavoro.gov.it, entro e non oltre il 30 settembre 2022 (per il solo biennio 2020-2021; per tutti i successivi bienni è confermata la data del 30 aprile dell’anno successivo alla scadenza di ciascun biennio). Al termine della procedura informatica, qualora non vengano rilevati errori o incongruenze, il Ministero rilascia una ricevuta attestante la corretta redazione del rapporto. Una copia del rapporto, unitamente alla ricevuta deve essere trasmessa dal datore di lavoro anche alle rappresentanze sindacali aziendali.</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it-IT"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 servizio informatico del Ministero attribuisce alla consigliera o al consigliere regionale di parità un identificativo univoco per </a:t>
            </a:r>
            <a:r>
              <a:rPr kumimoji="0" lang="it-IT"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accedere ai dati contenuti nei rapporti trasmessi dalle aziende</a:t>
            </a: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it-IT" sz="16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 fine di poter elaborare i relativi risultati e trasmetterli alle sedi territoriali dell’Ispettorato Nazionale del Lavoro</a:t>
            </a: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alla consigliera o al consigliere nazionale di parità, al Ministero del Lavoro e delle Politiche Sociali, al Dipartimento per le Pari Opportunità della Presidenza del Consiglio dei Ministri, all’ISTAT e al CNEL.</a:t>
            </a:r>
          </a:p>
        </p:txBody>
      </p:sp>
    </p:spTree>
    <p:extLst>
      <p:ext uri="{BB962C8B-B14F-4D97-AF65-F5344CB8AC3E}">
        <p14:creationId xmlns:p14="http://schemas.microsoft.com/office/powerpoint/2010/main" val="33461504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a:bodyPr>
          <a:lstStyle/>
          <a:p>
            <a:pPr algn="ctr"/>
            <a:r>
              <a:rPr lang="it-IT" b="1" dirty="0">
                <a:solidFill>
                  <a:schemeClr val="accent1"/>
                </a:solidFill>
              </a:rPr>
              <a:t>DISCRIMINAZIONI SUI LUOGHI DI LAVORO</a:t>
            </a:r>
          </a:p>
          <a:p>
            <a:pPr algn="ctr"/>
            <a:r>
              <a:rPr lang="it-IT" sz="2100" dirty="0">
                <a:solidFill>
                  <a:schemeClr val="accent1"/>
                </a:solidFill>
              </a:rPr>
              <a:t> MODALITA’ D’INTERVENTO- alcune fonti</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7</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507252" y="1655201"/>
            <a:ext cx="7459255" cy="461664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000" dirty="0">
              <a:solidFill>
                <a:prstClr val="black"/>
              </a:solidFill>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decreto del 15 gennaio 2014 di approvazione del Codice di comportamento ad uso degli Ispettori del lavoro, che costituisce un indirizzo deontologico per gli ispettori nonché un vademecum per il corretto svolgimento dell’attività di vigilanza nelle sue varie fasi procedurali</a:t>
            </a:r>
            <a:r>
              <a:rPr kumimoji="0" lang="it-IT"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it-IT"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000" dirty="0">
                <a:solidFill>
                  <a:prstClr val="black"/>
                </a:solidFill>
                <a:latin typeface="Calibri" panose="020F0502020204030204" pitchFamily="34" charset="0"/>
                <a:cs typeface="Calibri" panose="020F0502020204030204" pitchFamily="34" charset="0"/>
              </a:rPr>
              <a:t>Protocolli d’intesa Nazionali che indicano linee guida dell’attività ispettiva in materia di parità, pari opportunità, e garanzia contro le discriminazioni</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it-IT" sz="2000" dirty="0">
              <a:solidFill>
                <a:prstClr val="black"/>
              </a:solidFill>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it-IT" sz="2000" dirty="0">
                <a:solidFill>
                  <a:prstClr val="black"/>
                </a:solidFill>
                <a:latin typeface="Calibri" panose="020F0502020204030204" pitchFamily="34" charset="0"/>
                <a:cs typeface="Calibri" panose="020F0502020204030204" pitchFamily="34" charset="0"/>
              </a:rPr>
              <a:t>Linee guida contro le discriminazioni sui luoghi di lavoro - Emilia Romagna</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700" dirty="0">
                <a:solidFill>
                  <a:prstClr val="black"/>
                </a:solidFill>
                <a:latin typeface="Calibri" panose="020F0502020204030204" pitchFamily="34" charset="0"/>
                <a:cs typeface="Calibri" panose="020F0502020204030204" pitchFamily="34" charset="0"/>
              </a:rPr>
              <a:t> </a:t>
            </a:r>
            <a:endParaRPr kumimoji="0" lang="it-IT" sz="1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09804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fontScale="77500" lnSpcReduction="20000"/>
          </a:bodyPr>
          <a:lstStyle/>
          <a:p>
            <a:pPr algn="ctr"/>
            <a:r>
              <a:rPr lang="it-IT" b="1" dirty="0">
                <a:solidFill>
                  <a:schemeClr val="accent1"/>
                </a:solidFill>
              </a:rPr>
              <a:t>DISCRIMINAZIONI SUI LUOGHI DI LAVORO</a:t>
            </a:r>
          </a:p>
          <a:p>
            <a:pPr algn="ctr"/>
            <a:r>
              <a:rPr lang="it-IT" sz="2100" dirty="0">
                <a:solidFill>
                  <a:schemeClr val="accent1"/>
                </a:solidFill>
              </a:rPr>
              <a:t>Alcune MODALITA’ D’INTERVENTO DURANTE L’ACCESSO ISPETTIVO E SUCCESSIVI APPROFONDIMENTI ISTRUTTORI</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a:xfrm>
            <a:off x="384216" y="4570091"/>
            <a:ext cx="584978" cy="365125"/>
          </a:xfrm>
        </p:spPr>
        <p:txBody>
          <a:bodyPr/>
          <a:lstStyle/>
          <a:p>
            <a:fld id="{D57F1E4F-1CFF-5643-939E-217C01CDF565}" type="slidenum">
              <a:rPr lang="en-US" smtClean="0"/>
              <a:pPr/>
              <a:t>8</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413163" y="1655201"/>
            <a:ext cx="7537917" cy="409342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dirty="0">
                <a:solidFill>
                  <a:prstClr val="black"/>
                </a:solidFill>
                <a:latin typeface="Calibri" panose="020F0502020204030204" pitchFamily="34" charset="0"/>
                <a:cs typeface="Calibri" panose="020F0502020204030204" pitchFamily="34" charset="0"/>
              </a:rPr>
              <a:t>E</a:t>
            </a:r>
            <a:r>
              <a:rPr kumimoji="0" lang="it-IT"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same</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dei contratti e gli accordi collettivi applicati in azienda, verificando l'esistenza di disposizioni limitative del trattamento giuridico ed economico a sfavore del personale femminile, che non trovino giustificazione nell'ambito della realtà lavorativa; </a:t>
            </a:r>
            <a:r>
              <a:rPr kumimoji="0" lang="it-IT"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(riferimento anche a  disposizione ex art. 14 del </a:t>
            </a:r>
            <a:r>
              <a:rPr kumimoji="0" lang="it-IT" sz="20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D.Lgs</a:t>
            </a:r>
            <a:r>
              <a:rPr kumimoji="0" lang="it-IT"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 124/2004)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000" dirty="0">
              <a:solidFill>
                <a:prstClr val="black"/>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dirty="0">
                <a:solidFill>
                  <a:prstClr val="black"/>
                </a:solidFill>
                <a:latin typeface="Calibri" panose="020F0502020204030204" pitchFamily="34" charset="0"/>
                <a:cs typeface="Calibri" panose="020F0502020204030204" pitchFamily="34" charset="0"/>
              </a:rPr>
              <a:t>A</a:t>
            </a:r>
            <a:r>
              <a:rPr kumimoji="0" lang="it-IT"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ccertamento</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della composizione per genere del personale dipendente, acquisendo dati statistici distinti per sesso in relazione all'accesso al lavoro, alle posizioni professionali e retributive, alle progressioni di carriera, alla cessazione dei rapporti di, e alle condizioni generali dell'ambiente lavorativo; </a:t>
            </a:r>
            <a:r>
              <a:rPr kumimoji="0" lang="it-IT"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(riferimento, in alcuni casi anche a rapporto biennale)</a:t>
            </a:r>
          </a:p>
          <a:p>
            <a:pPr lvl="0" algn="ju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8" name="Freccia a destra 7">
            <a:extLst>
              <a:ext uri="{FF2B5EF4-FFF2-40B4-BE49-F238E27FC236}">
                <a16:creationId xmlns:a16="http://schemas.microsoft.com/office/drawing/2014/main" id="{69E594B4-0E1B-6FC9-5F6F-04A4D662929E}"/>
              </a:ext>
            </a:extLst>
          </p:cNvPr>
          <p:cNvSpPr/>
          <p:nvPr/>
        </p:nvSpPr>
        <p:spPr>
          <a:xfrm>
            <a:off x="676705" y="2208780"/>
            <a:ext cx="478465" cy="53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4967DAC7-CC34-4B74-1FE0-6672210431E5}"/>
              </a:ext>
            </a:extLst>
          </p:cNvPr>
          <p:cNvPicPr>
            <a:picLocks noChangeAspect="1"/>
          </p:cNvPicPr>
          <p:nvPr/>
        </p:nvPicPr>
        <p:blipFill>
          <a:blip r:embed="rId4"/>
          <a:stretch>
            <a:fillRect/>
          </a:stretch>
        </p:blipFill>
        <p:spPr>
          <a:xfrm>
            <a:off x="655227" y="3777196"/>
            <a:ext cx="493819" cy="573074"/>
          </a:xfrm>
          <a:prstGeom prst="rect">
            <a:avLst/>
          </a:prstGeom>
        </p:spPr>
      </p:pic>
    </p:spTree>
    <p:extLst>
      <p:ext uri="{BB962C8B-B14F-4D97-AF65-F5344CB8AC3E}">
        <p14:creationId xmlns:p14="http://schemas.microsoft.com/office/powerpoint/2010/main" val="3168233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269146" y="2674123"/>
            <a:ext cx="8031892" cy="3571103"/>
          </a:xfrm>
        </p:spPr>
        <p:txBody>
          <a:bodyPr>
            <a:normAutofit/>
          </a:bodyPr>
          <a:lstStyle/>
          <a:p>
            <a:pPr algn="ctr"/>
            <a:br>
              <a:rPr lang="it-IT" sz="2700" b="1">
                <a:solidFill>
                  <a:schemeClr val="accent2">
                    <a:lumMod val="75000"/>
                  </a:schemeClr>
                </a:solidFill>
              </a:rPr>
            </a:br>
            <a:endParaRPr lang="it-IT" sz="2700">
              <a:solidFill>
                <a:schemeClr val="accent2">
                  <a:lumMod val="75000"/>
                </a:schemeClr>
              </a:solidFill>
            </a:endParaRPr>
          </a:p>
        </p:txBody>
      </p:sp>
      <p:sp>
        <p:nvSpPr>
          <p:cNvPr id="5" name="Sottotitolo 4"/>
          <p:cNvSpPr>
            <a:spLocks noGrp="1"/>
          </p:cNvSpPr>
          <p:nvPr>
            <p:ph type="subTitle" idx="1"/>
          </p:nvPr>
        </p:nvSpPr>
        <p:spPr>
          <a:xfrm>
            <a:off x="2351987" y="405353"/>
            <a:ext cx="6003941" cy="1052745"/>
          </a:xfrm>
        </p:spPr>
        <p:txBody>
          <a:bodyPr>
            <a:normAutofit fontScale="77500" lnSpcReduction="20000"/>
          </a:bodyPr>
          <a:lstStyle/>
          <a:p>
            <a:pPr algn="ctr"/>
            <a:r>
              <a:rPr lang="it-IT" b="1" dirty="0">
                <a:solidFill>
                  <a:schemeClr val="accent1"/>
                </a:solidFill>
              </a:rPr>
              <a:t>DISCRIMINAZIONI SUI LUOGHI DI LAVORO</a:t>
            </a:r>
          </a:p>
          <a:p>
            <a:pPr algn="ctr"/>
            <a:r>
              <a:rPr lang="it-IT" sz="2100" dirty="0">
                <a:solidFill>
                  <a:schemeClr val="accent1"/>
                </a:solidFill>
              </a:rPr>
              <a:t>Alcune MODALITA’ D’INTERVENTO DURANTE L’ACCESSO ISPETTIVO E SUCCESSIVI APPROFONDIMENTI ISTRUTTORI</a:t>
            </a:r>
          </a:p>
        </p:txBody>
      </p:sp>
      <p:sp>
        <p:nvSpPr>
          <p:cNvPr id="2" name="Segnaposto piè di pagina 1"/>
          <p:cNvSpPr>
            <a:spLocks noGrp="1"/>
          </p:cNvSpPr>
          <p:nvPr>
            <p:ph type="ftr" sz="quarter" idx="11"/>
          </p:nvPr>
        </p:nvSpPr>
        <p:spPr>
          <a:xfrm>
            <a:off x="926757" y="6305550"/>
            <a:ext cx="7957469" cy="476250"/>
          </a:xfrm>
        </p:spPr>
        <p:txBody>
          <a:bodyPr/>
          <a:lstStyle/>
          <a:p>
            <a:pPr algn="ctr"/>
            <a:r>
              <a:rPr lang="it-IT"/>
              <a:t>Ispettorato Territoriale del Lavoro di Rimini</a:t>
            </a:r>
            <a:endParaRPr lang="en-US"/>
          </a:p>
        </p:txBody>
      </p:sp>
      <p:sp>
        <p:nvSpPr>
          <p:cNvPr id="3" name="Segnaposto numero diapositiva 2"/>
          <p:cNvSpPr>
            <a:spLocks noGrp="1"/>
          </p:cNvSpPr>
          <p:nvPr>
            <p:ph type="sldNum" sz="quarter" idx="12"/>
          </p:nvPr>
        </p:nvSpPr>
        <p:spPr/>
        <p:txBody>
          <a:bodyPr/>
          <a:lstStyle/>
          <a:p>
            <a:fld id="{D57F1E4F-1CFF-5643-939E-217C01CDF565}" type="slidenum">
              <a:rPr lang="en-US" smtClean="0"/>
              <a:pPr/>
              <a:t>9</a:t>
            </a:fld>
            <a:endParaRPr lang="en-US"/>
          </a:p>
        </p:txBody>
      </p:sp>
      <p:pic>
        <p:nvPicPr>
          <p:cNvPr id="6" name="Immagine 5">
            <a:extLst>
              <a:ext uri="{FF2B5EF4-FFF2-40B4-BE49-F238E27FC236}">
                <a16:creationId xmlns:a16="http://schemas.microsoft.com/office/drawing/2014/main" id="{D5F5FA28-564A-4035-8078-82D8A3648EF4}"/>
              </a:ext>
            </a:extLst>
          </p:cNvPr>
          <p:cNvPicPr>
            <a:picLocks noChangeAspect="1"/>
          </p:cNvPicPr>
          <p:nvPr/>
        </p:nvPicPr>
        <p:blipFill>
          <a:blip r:embed="rId3"/>
          <a:stretch>
            <a:fillRect/>
          </a:stretch>
        </p:blipFill>
        <p:spPr>
          <a:xfrm>
            <a:off x="269146" y="76200"/>
            <a:ext cx="2170364" cy="1579001"/>
          </a:xfrm>
          <a:prstGeom prst="rect">
            <a:avLst/>
          </a:prstGeom>
        </p:spPr>
      </p:pic>
      <p:sp>
        <p:nvSpPr>
          <p:cNvPr id="7" name="CasellaDiTesto 6">
            <a:extLst>
              <a:ext uri="{FF2B5EF4-FFF2-40B4-BE49-F238E27FC236}">
                <a16:creationId xmlns:a16="http://schemas.microsoft.com/office/drawing/2014/main" id="{C30C3F74-D7EC-C4DB-2831-D1DB89244E3F}"/>
              </a:ext>
            </a:extLst>
          </p:cNvPr>
          <p:cNvSpPr txBox="1"/>
          <p:nvPr/>
        </p:nvSpPr>
        <p:spPr>
          <a:xfrm>
            <a:off x="1432722" y="1570548"/>
            <a:ext cx="7451503" cy="532453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esame con particolare attenzione delle situazioni di totale assenza di personale femminile all'interno dell'azienda, qualora la tipologia di lavoro non richieda l'apporto esclusivo di personale maschile;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esame altresì delle posizioni professionali e le condizioni ambientali delle lavoratrici rientrate da periodi di astensione obbligatoria e/o facoltativa per maternità, soffermandosi sulla corrispondenza tra inquadramento </a:t>
            </a:r>
            <a:r>
              <a:rPr kumimoji="0" lang="it-IT"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mansionistico</a:t>
            </a: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antecedente e successivo all'astensione dal lavoro; sull'eventuale sottrazione degli strumenti prima utilizzati per l'espletamento dell'attività lavorativa sugli eventuali mutamenti di orario (es. trasformazione da full time a part time) nonché sull'esistenza di altri comportamenti vessatori;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acquisizione di  tutti gli elementi utili (formali e informali) a verificare l'esistenza della prospettata discriminazione.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0" algn="just">
              <a:defRPr/>
            </a:pPr>
            <a:endParaRPr kumimoji="0" lang="it-IT"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Immagine 7">
            <a:extLst>
              <a:ext uri="{FF2B5EF4-FFF2-40B4-BE49-F238E27FC236}">
                <a16:creationId xmlns:a16="http://schemas.microsoft.com/office/drawing/2014/main" id="{249EB193-174B-5478-A1CB-56D59BE1B961}"/>
              </a:ext>
            </a:extLst>
          </p:cNvPr>
          <p:cNvPicPr>
            <a:picLocks noChangeAspect="1"/>
          </p:cNvPicPr>
          <p:nvPr/>
        </p:nvPicPr>
        <p:blipFill>
          <a:blip r:embed="rId4"/>
          <a:stretch>
            <a:fillRect/>
          </a:stretch>
        </p:blipFill>
        <p:spPr>
          <a:xfrm>
            <a:off x="761402" y="1862706"/>
            <a:ext cx="493819" cy="573074"/>
          </a:xfrm>
          <a:prstGeom prst="rect">
            <a:avLst/>
          </a:prstGeom>
        </p:spPr>
      </p:pic>
      <p:pic>
        <p:nvPicPr>
          <p:cNvPr id="9" name="Immagine 8">
            <a:extLst>
              <a:ext uri="{FF2B5EF4-FFF2-40B4-BE49-F238E27FC236}">
                <a16:creationId xmlns:a16="http://schemas.microsoft.com/office/drawing/2014/main" id="{84D030D9-2252-2123-1C08-E3284CBDECC1}"/>
              </a:ext>
            </a:extLst>
          </p:cNvPr>
          <p:cNvPicPr>
            <a:picLocks noChangeAspect="1"/>
          </p:cNvPicPr>
          <p:nvPr/>
        </p:nvPicPr>
        <p:blipFill>
          <a:blip r:embed="rId4"/>
          <a:stretch>
            <a:fillRect/>
          </a:stretch>
        </p:blipFill>
        <p:spPr>
          <a:xfrm>
            <a:off x="715823" y="5663883"/>
            <a:ext cx="493819" cy="573074"/>
          </a:xfrm>
          <a:prstGeom prst="rect">
            <a:avLst/>
          </a:prstGeom>
        </p:spPr>
      </p:pic>
      <p:pic>
        <p:nvPicPr>
          <p:cNvPr id="10" name="Immagine 9">
            <a:extLst>
              <a:ext uri="{FF2B5EF4-FFF2-40B4-BE49-F238E27FC236}">
                <a16:creationId xmlns:a16="http://schemas.microsoft.com/office/drawing/2014/main" id="{05042FCB-A28E-9F0E-F53C-10920524A1F9}"/>
              </a:ext>
            </a:extLst>
          </p:cNvPr>
          <p:cNvPicPr>
            <a:picLocks noChangeAspect="1"/>
          </p:cNvPicPr>
          <p:nvPr/>
        </p:nvPicPr>
        <p:blipFill>
          <a:blip r:embed="rId4"/>
          <a:stretch>
            <a:fillRect/>
          </a:stretch>
        </p:blipFill>
        <p:spPr>
          <a:xfrm>
            <a:off x="721326" y="3252818"/>
            <a:ext cx="493819" cy="573074"/>
          </a:xfrm>
          <a:prstGeom prst="rect">
            <a:avLst/>
          </a:prstGeom>
        </p:spPr>
      </p:pic>
    </p:spTree>
    <p:extLst>
      <p:ext uri="{BB962C8B-B14F-4D97-AF65-F5344CB8AC3E}">
        <p14:creationId xmlns:p14="http://schemas.microsoft.com/office/powerpoint/2010/main" val="795498105"/>
      </p:ext>
    </p:extLst>
  </p:cSld>
  <p:clrMapOvr>
    <a:masterClrMapping/>
  </p:clrMapOvr>
  <p:transition spd="slow">
    <p:wipe/>
  </p:transition>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EA2B5E679249D4DBAFCC2CE1EE1886F" ma:contentTypeVersion="4" ma:contentTypeDescription="Creare un nuovo documento." ma:contentTypeScope="" ma:versionID="8b215532d678f484d6cb0c4d4d164307">
  <xsd:schema xmlns:xsd="http://www.w3.org/2001/XMLSchema" xmlns:xs="http://www.w3.org/2001/XMLSchema" xmlns:p="http://schemas.microsoft.com/office/2006/metadata/properties" xmlns:ns2="ed4ab3a4-ec2b-437a-8fe4-0c5c62dc0359" xmlns:ns3="3cb26617-3604-4eb3-a51c-ae7b0dacf9dd" targetNamespace="http://schemas.microsoft.com/office/2006/metadata/properties" ma:root="true" ma:fieldsID="f2c1fb63d095e48d1f9697fc1c6c61f9" ns2:_="" ns3:_="">
    <xsd:import namespace="ed4ab3a4-ec2b-437a-8fe4-0c5c62dc0359"/>
    <xsd:import namespace="3cb26617-3604-4eb3-a51c-ae7b0dacf9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ab3a4-ec2b-437a-8fe4-0c5c62dc0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b26617-3604-4eb3-a51c-ae7b0dacf9dd"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B6948-2D1E-41CF-A79D-CDE4B7717A9E}">
  <ds:schemaRefs>
    <ds:schemaRef ds:uri="3cb26617-3604-4eb3-a51c-ae7b0dacf9dd"/>
    <ds:schemaRef ds:uri="ed4ab3a4-ec2b-437a-8fe4-0c5c62dc03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1FD8C8-9636-4C37-856F-BCF3DFEE248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BCC0DB7-9015-4523-BC58-1606D8AD00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449</TotalTime>
  <Words>4793</Words>
  <Application>Microsoft Office PowerPoint</Application>
  <PresentationFormat>Presentazione su schermo (4:3)</PresentationFormat>
  <Paragraphs>326</Paragraphs>
  <Slides>35</Slides>
  <Notes>31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35</vt:i4>
      </vt:variant>
    </vt:vector>
  </HeadingPairs>
  <TitlesOfParts>
    <vt:vector size="45" baseType="lpstr">
      <vt:lpstr>Arial</vt:lpstr>
      <vt:lpstr>Calibri</vt:lpstr>
      <vt:lpstr>Century Gothic</vt:lpstr>
      <vt:lpstr>Courier New</vt:lpstr>
      <vt:lpstr>domine</vt:lpstr>
      <vt:lpstr>Symbol</vt:lpstr>
      <vt:lpstr>Times New Roman</vt:lpstr>
      <vt:lpstr>Wingdings</vt:lpstr>
      <vt:lpstr>Wingdings 3</vt:lpstr>
      <vt:lpstr>Filo</vt:lpstr>
      <vt:lpstr>Presentazione standard di PowerPoint</vt:lpstr>
      <vt:lpstr> </vt:lpstr>
      <vt:lpstr> </vt:lpstr>
      <vt:lpstr> </vt:lpstr>
      <vt:lpstr> </vt:lpstr>
      <vt:lpstr> </vt:lpstr>
      <vt:lpstr> </vt:lpstr>
      <vt:lpstr> </vt:lpstr>
      <vt:lpstr> </vt:lpstr>
      <vt:lpstr> </vt:lpstr>
      <vt:lpstr>Violazioni penali oggetto di prescrizione obbligatoria ex art. 15 del D. Lgs. n. 124/2004;  CNR ai sensi dell’art. 347 c.p.p. ed ulteriori compiti di UPG;  Violazioni amministrative comminate ai sensi della L. n. 689/81;  Diffida accertativa per crediti patrimoniali ex art. 12 D. Lgs. 124/2004  Disposizione ex art. 14 D. Lgs. 124/2004</vt:lpstr>
      <vt:lpstr>            Taluni reati contravvenzionali, a determinate condizioni, possono essere estinti in via amministrativa. La procedura di prescrizione obbligatoria consiste in uno specifico procedimento finalizzato all’estinzione in via amministrativa delle contravvenzioni in materia di lavoro e legislazione sociale punite con l’ammenda o con la pena alternativa dell’arresto o dell’ammenda, a seguito di un’apposita prescrizione dell’organo di vigilanza nell’esercizio delle funzioni di P.G.   Tale procedura è stata per la prima volta introdotta e disciplinata nei suoi aspetti procedurali e sostanziali dagli artt. da 19 a 25 del D.lgs. N. 758/1994 con specifico riferimento alle violazioni in materia di igiene e sicurezza sul lavoro ed è stata estesa, con alcuni adattamenti, dall’art. 15, D.Lgs. n. 124/2004, a tutte le ipotesi di reati contravvenzionali in materia di lavoro e legislazione sociale punite con l’ammenda o con la pena alternativa dell’arresto o dell’ammenda.</vt:lpstr>
      <vt:lpstr> </vt:lpstr>
      <vt:lpstr> </vt:lpstr>
      <vt:lpstr>Violazioni amministrative comminate ai sensi della L. n. 689/81;        contenute nel verbale unico di accertamento e notificazione</vt:lpstr>
      <vt:lpstr> </vt:lpstr>
      <vt:lpstr> </vt:lpstr>
      <vt:lpstr> </vt:lpstr>
      <vt:lpstr> </vt:lpstr>
      <vt:lpstr> </vt:lpstr>
      <vt:lpstr> </vt:lpstr>
      <vt:lpstr> </vt:lpstr>
      <vt:lpstr> </vt:lpstr>
      <vt:lpstr> </vt:lpstr>
      <vt:lpstr> </vt:lpstr>
      <vt:lpstr> </vt:lpstr>
      <vt:lpstr> </vt:lpstr>
      <vt:lpstr> </vt:lpstr>
      <vt:lpstr> </vt:lpstr>
      <vt:lpstr> </vt:lpstr>
      <vt:lpstr> </vt:lpstr>
      <vt:lpstr>Il Piano Nazionale di ripresa e resilienza (PNRR) …accenni</vt:lpstr>
      <vt:lpstr>Il Piano Nazionale di ripresa e resilienza (PNRR) …accenni</vt:lpstr>
      <vt:lpstr>Appalti pubblici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ESONERO CONTRIBUTIVO introdotto da L. n. 190/2014  Norme e prassi di riferimento Attività di vigilanza</dc:title>
  <dc:creator>Gaeta Sabrina</dc:creator>
  <cp:lastModifiedBy>Panebianco Dario</cp:lastModifiedBy>
  <cp:revision>31</cp:revision>
  <cp:lastPrinted>2016-08-05T17:22:41Z</cp:lastPrinted>
  <dcterms:created xsi:type="dcterms:W3CDTF">2015-05-25T13:10:50Z</dcterms:created>
  <dcterms:modified xsi:type="dcterms:W3CDTF">2023-04-18T08:32:40Z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0x010100CEA2B5E679249D4DBAFCC2CE1EE1886F</vt:lpwstr>
  </property>
</Properties>
</file>